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sldIdLst>
    <p:sldId id="257" r:id="rId3"/>
    <p:sldId id="258" r:id="rId4"/>
    <p:sldId id="291" r:id="rId5"/>
    <p:sldId id="292" r:id="rId6"/>
    <p:sldId id="293" r:id="rId7"/>
    <p:sldId id="259" r:id="rId8"/>
    <p:sldId id="278" r:id="rId9"/>
    <p:sldId id="324" r:id="rId10"/>
    <p:sldId id="325" r:id="rId11"/>
    <p:sldId id="326" r:id="rId12"/>
    <p:sldId id="327" r:id="rId13"/>
    <p:sldId id="328" r:id="rId14"/>
    <p:sldId id="329" r:id="rId15"/>
    <p:sldId id="330" r:id="rId16"/>
    <p:sldId id="331" r:id="rId17"/>
    <p:sldId id="332" r:id="rId18"/>
    <p:sldId id="333" r:id="rId19"/>
    <p:sldId id="266" r:id="rId20"/>
    <p:sldId id="284" r:id="rId21"/>
    <p:sldId id="295" r:id="rId22"/>
    <p:sldId id="296" r:id="rId23"/>
    <p:sldId id="297" r:id="rId24"/>
    <p:sldId id="298" r:id="rId25"/>
    <p:sldId id="285" r:id="rId26"/>
    <p:sldId id="287" r:id="rId27"/>
    <p:sldId id="288" r:id="rId28"/>
    <p:sldId id="289" r:id="rId29"/>
    <p:sldId id="286" r:id="rId30"/>
    <p:sldId id="260" r:id="rId31"/>
    <p:sldId id="279" r:id="rId32"/>
    <p:sldId id="322" r:id="rId33"/>
    <p:sldId id="336" r:id="rId34"/>
    <p:sldId id="337" r:id="rId35"/>
    <p:sldId id="341" r:id="rId36"/>
    <p:sldId id="342" r:id="rId37"/>
    <p:sldId id="264" r:id="rId38"/>
    <p:sldId id="265" r:id="rId39"/>
    <p:sldId id="261" r:id="rId40"/>
    <p:sldId id="269" r:id="rId41"/>
    <p:sldId id="282" r:id="rId42"/>
    <p:sldId id="283" r:id="rId43"/>
    <p:sldId id="33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94327-4D52-45BB-981D-E882642C3DF0}">
          <p14:sldIdLst>
            <p14:sldId id="257"/>
            <p14:sldId id="258"/>
          </p14:sldIdLst>
        </p14:section>
        <p14:section name="Hour 1" id="{511D22E0-967B-4B44-8BA8-E16C89489D86}">
          <p14:sldIdLst>
            <p14:sldId id="291"/>
            <p14:sldId id="292"/>
            <p14:sldId id="293"/>
            <p14:sldId id="259"/>
            <p14:sldId id="278"/>
            <p14:sldId id="324"/>
            <p14:sldId id="325"/>
            <p14:sldId id="326"/>
            <p14:sldId id="327"/>
            <p14:sldId id="328"/>
            <p14:sldId id="329"/>
            <p14:sldId id="330"/>
            <p14:sldId id="331"/>
            <p14:sldId id="332"/>
            <p14:sldId id="333"/>
            <p14:sldId id="266"/>
            <p14:sldId id="284"/>
            <p14:sldId id="295"/>
            <p14:sldId id="296"/>
            <p14:sldId id="297"/>
            <p14:sldId id="298"/>
            <p14:sldId id="285"/>
            <p14:sldId id="287"/>
            <p14:sldId id="288"/>
            <p14:sldId id="289"/>
            <p14:sldId id="286"/>
          </p14:sldIdLst>
        </p14:section>
        <p14:section name="Hour 2" id="{48F2F87B-B3FF-4D6F-B835-FA1BDE71538D}">
          <p14:sldIdLst>
            <p14:sldId id="260"/>
            <p14:sldId id="279"/>
            <p14:sldId id="322"/>
            <p14:sldId id="336"/>
            <p14:sldId id="337"/>
            <p14:sldId id="341"/>
            <p14:sldId id="342"/>
            <p14:sldId id="264"/>
            <p14:sldId id="265"/>
            <p14:sldId id="261"/>
            <p14:sldId id="269"/>
            <p14:sldId id="282"/>
            <p14:sldId id="283"/>
            <p14:sldId id="33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a Narang" initials="SN" lastIdx="1" clrIdx="0">
    <p:extLst>
      <p:ext uri="{19B8F6BF-5375-455C-9EA6-DF929625EA0E}">
        <p15:presenceInfo xmlns:p15="http://schemas.microsoft.com/office/powerpoint/2012/main" userId="S-1-5-21-2414005191-2431363525-1628603290-16175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6" autoAdjust="0"/>
    <p:restoredTop sz="94343" autoAdjust="0"/>
  </p:normalViewPr>
  <p:slideViewPr>
    <p:cSldViewPr>
      <p:cViewPr varScale="1">
        <p:scale>
          <a:sx n="73" d="100"/>
          <a:sy n="73" d="100"/>
        </p:scale>
        <p:origin x="123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A09D1-DBCB-47AE-A4CB-CBF388D444DA}"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en-US"/>
        </a:p>
      </dgm:t>
    </dgm:pt>
    <dgm:pt modelId="{D8B30A0C-BEF4-4030-84C5-D850E0EEDD23}">
      <dgm:prSet phldrT="[Text]"/>
      <dgm:spPr/>
      <dgm:t>
        <a:bodyPr/>
        <a:lstStyle/>
        <a:p>
          <a:r>
            <a:rPr lang="en-US" dirty="0" smtClean="0"/>
            <a:t>Data Science</a:t>
          </a:r>
          <a:endParaRPr lang="en-US" dirty="0"/>
        </a:p>
      </dgm:t>
    </dgm:pt>
    <dgm:pt modelId="{17821F05-3CE9-4A7B-AB68-95861C47B5AC}" type="parTrans" cxnId="{4FD0CBC0-301F-4374-B7BF-F92526919EB2}">
      <dgm:prSet/>
      <dgm:spPr/>
      <dgm:t>
        <a:bodyPr/>
        <a:lstStyle/>
        <a:p>
          <a:endParaRPr lang="en-US"/>
        </a:p>
      </dgm:t>
    </dgm:pt>
    <dgm:pt modelId="{87D895FF-CC42-421D-A320-88DEFDBD789D}" type="sibTrans" cxnId="{4FD0CBC0-301F-4374-B7BF-F92526919EB2}">
      <dgm:prSet/>
      <dgm:spPr/>
      <dgm:t>
        <a:bodyPr/>
        <a:lstStyle/>
        <a:p>
          <a:endParaRPr lang="en-US"/>
        </a:p>
      </dgm:t>
    </dgm:pt>
    <dgm:pt modelId="{5C0DF59E-A4C7-4D2D-991F-B9A96C52A074}">
      <dgm:prSet phldrT="[Text]"/>
      <dgm:spPr/>
      <dgm:t>
        <a:bodyPr/>
        <a:lstStyle/>
        <a:p>
          <a:r>
            <a:rPr lang="en-US" dirty="0" smtClean="0"/>
            <a:t>Data Acquisition</a:t>
          </a:r>
          <a:endParaRPr lang="en-US" dirty="0"/>
        </a:p>
      </dgm:t>
    </dgm:pt>
    <dgm:pt modelId="{16803674-1B72-4D49-B8EB-4ADED17C124D}" type="parTrans" cxnId="{6A4CDA1B-E2D0-4CCF-B12B-2AB92B655449}">
      <dgm:prSet/>
      <dgm:spPr/>
      <dgm:t>
        <a:bodyPr/>
        <a:lstStyle/>
        <a:p>
          <a:endParaRPr lang="en-US"/>
        </a:p>
      </dgm:t>
    </dgm:pt>
    <dgm:pt modelId="{306BA68F-0C3D-4E73-A5C5-F9FB20CBA612}" type="sibTrans" cxnId="{6A4CDA1B-E2D0-4CCF-B12B-2AB92B655449}">
      <dgm:prSet/>
      <dgm:spPr/>
      <dgm:t>
        <a:bodyPr/>
        <a:lstStyle/>
        <a:p>
          <a:endParaRPr lang="en-US"/>
        </a:p>
      </dgm:t>
    </dgm:pt>
    <dgm:pt modelId="{32DB9E99-10F9-4DC3-AE78-21CA3D0B18E1}">
      <dgm:prSet phldrT="[Text]"/>
      <dgm:spPr/>
      <dgm:t>
        <a:bodyPr/>
        <a:lstStyle/>
        <a:p>
          <a:r>
            <a:rPr lang="en-US" dirty="0" smtClean="0"/>
            <a:t>Data Preparation</a:t>
          </a:r>
          <a:endParaRPr lang="en-US" dirty="0"/>
        </a:p>
      </dgm:t>
    </dgm:pt>
    <dgm:pt modelId="{33798696-D093-4E08-8133-2B5AE468B10A}" type="parTrans" cxnId="{154F124E-7AC0-4CDD-9566-0279AFA7B67B}">
      <dgm:prSet/>
      <dgm:spPr/>
      <dgm:t>
        <a:bodyPr/>
        <a:lstStyle/>
        <a:p>
          <a:endParaRPr lang="en-US"/>
        </a:p>
      </dgm:t>
    </dgm:pt>
    <dgm:pt modelId="{A9ACF808-B921-47F8-93BF-EA7A96712893}" type="sibTrans" cxnId="{154F124E-7AC0-4CDD-9566-0279AFA7B67B}">
      <dgm:prSet/>
      <dgm:spPr/>
      <dgm:t>
        <a:bodyPr/>
        <a:lstStyle/>
        <a:p>
          <a:endParaRPr lang="en-US"/>
        </a:p>
      </dgm:t>
    </dgm:pt>
    <dgm:pt modelId="{99F126E4-4760-4147-983D-47F0A3B4C7E9}">
      <dgm:prSet phldrT="[Text]"/>
      <dgm:spPr/>
      <dgm:t>
        <a:bodyPr/>
        <a:lstStyle/>
        <a:p>
          <a:r>
            <a:rPr lang="en-US" dirty="0" smtClean="0"/>
            <a:t>Data Analysis /Visualization</a:t>
          </a:r>
          <a:endParaRPr lang="en-US" dirty="0"/>
        </a:p>
      </dgm:t>
    </dgm:pt>
    <dgm:pt modelId="{E8D86EAF-9957-4BE0-BDE3-3FA2806785A6}" type="parTrans" cxnId="{1C71CEBC-EFDE-4C8D-BB16-0CC156B6AFD1}">
      <dgm:prSet/>
      <dgm:spPr/>
      <dgm:t>
        <a:bodyPr/>
        <a:lstStyle/>
        <a:p>
          <a:endParaRPr lang="en-US"/>
        </a:p>
      </dgm:t>
    </dgm:pt>
    <dgm:pt modelId="{924F801C-F18B-4416-8FAF-94FB3C3FC443}" type="sibTrans" cxnId="{1C71CEBC-EFDE-4C8D-BB16-0CC156B6AFD1}">
      <dgm:prSet/>
      <dgm:spPr/>
      <dgm:t>
        <a:bodyPr/>
        <a:lstStyle/>
        <a:p>
          <a:endParaRPr lang="en-US"/>
        </a:p>
      </dgm:t>
    </dgm:pt>
    <dgm:pt modelId="{3A3CF55D-1A4D-4A56-816F-79D272859839}">
      <dgm:prSet phldrT="[Text]"/>
      <dgm:spPr/>
      <dgm:t>
        <a:bodyPr/>
        <a:lstStyle/>
        <a:p>
          <a:r>
            <a:rPr lang="en-US" dirty="0" smtClean="0"/>
            <a:t>Data Management / Storage</a:t>
          </a:r>
          <a:endParaRPr lang="en-US" dirty="0"/>
        </a:p>
      </dgm:t>
    </dgm:pt>
    <dgm:pt modelId="{5F03F4E1-EAED-4190-91F9-E2DF9C421C37}" type="parTrans" cxnId="{B0A3698C-12E5-463D-9991-B74761BC557C}">
      <dgm:prSet/>
      <dgm:spPr/>
      <dgm:t>
        <a:bodyPr/>
        <a:lstStyle/>
        <a:p>
          <a:endParaRPr lang="en-US"/>
        </a:p>
      </dgm:t>
    </dgm:pt>
    <dgm:pt modelId="{098B6A8D-1E35-4C1D-B3D3-C6FB9E91E838}" type="sibTrans" cxnId="{B0A3698C-12E5-463D-9991-B74761BC557C}">
      <dgm:prSet/>
      <dgm:spPr/>
      <dgm:t>
        <a:bodyPr/>
        <a:lstStyle/>
        <a:p>
          <a:endParaRPr lang="en-US"/>
        </a:p>
      </dgm:t>
    </dgm:pt>
    <dgm:pt modelId="{874A6401-087D-4DC8-B1B5-6BEE2AC28325}">
      <dgm:prSet phldrT="[Text]"/>
      <dgm:spPr/>
      <dgm:t>
        <a:bodyPr/>
        <a:lstStyle/>
        <a:p>
          <a:r>
            <a:rPr lang="en-US" dirty="0" smtClean="0"/>
            <a:t>Data Modelling</a:t>
          </a:r>
          <a:endParaRPr lang="en-US" dirty="0"/>
        </a:p>
      </dgm:t>
    </dgm:pt>
    <dgm:pt modelId="{D4B8242D-16B5-44C8-8430-4D718C68EEAD}" type="parTrans" cxnId="{D5E7B15F-3C3A-4812-BD28-DFDCFF832581}">
      <dgm:prSet/>
      <dgm:spPr/>
      <dgm:t>
        <a:bodyPr/>
        <a:lstStyle/>
        <a:p>
          <a:endParaRPr lang="en-US"/>
        </a:p>
      </dgm:t>
    </dgm:pt>
    <dgm:pt modelId="{3787D1D6-A21A-4809-87F3-29047C094EE7}" type="sibTrans" cxnId="{D5E7B15F-3C3A-4812-BD28-DFDCFF832581}">
      <dgm:prSet/>
      <dgm:spPr/>
      <dgm:t>
        <a:bodyPr/>
        <a:lstStyle/>
        <a:p>
          <a:endParaRPr lang="en-US"/>
        </a:p>
      </dgm:t>
    </dgm:pt>
    <dgm:pt modelId="{2E7C542D-411A-4810-B4AB-7597214C9F02}" type="pres">
      <dgm:prSet presAssocID="{AD0A09D1-DBCB-47AE-A4CB-CBF388D444DA}" presName="cycle" presStyleCnt="0">
        <dgm:presLayoutVars>
          <dgm:chMax val="1"/>
          <dgm:dir/>
          <dgm:animLvl val="ctr"/>
          <dgm:resizeHandles val="exact"/>
        </dgm:presLayoutVars>
      </dgm:prSet>
      <dgm:spPr/>
      <dgm:t>
        <a:bodyPr/>
        <a:lstStyle/>
        <a:p>
          <a:endParaRPr lang="en-US"/>
        </a:p>
      </dgm:t>
    </dgm:pt>
    <dgm:pt modelId="{B3647FA6-94AF-496A-B7B2-B00246BD4C32}" type="pres">
      <dgm:prSet presAssocID="{D8B30A0C-BEF4-4030-84C5-D850E0EEDD23}" presName="centerShape" presStyleLbl="node0" presStyleIdx="0" presStyleCnt="1"/>
      <dgm:spPr/>
      <dgm:t>
        <a:bodyPr/>
        <a:lstStyle/>
        <a:p>
          <a:endParaRPr lang="en-US"/>
        </a:p>
      </dgm:t>
    </dgm:pt>
    <dgm:pt modelId="{F8B30BF7-820F-4E35-BDA5-18AC84C659EA}" type="pres">
      <dgm:prSet presAssocID="{16803674-1B72-4D49-B8EB-4ADED17C124D}" presName="parTrans" presStyleLbl="bgSibTrans2D1" presStyleIdx="0" presStyleCnt="5"/>
      <dgm:spPr/>
      <dgm:t>
        <a:bodyPr/>
        <a:lstStyle/>
        <a:p>
          <a:endParaRPr lang="en-US"/>
        </a:p>
      </dgm:t>
    </dgm:pt>
    <dgm:pt modelId="{859A945D-6B53-427C-902A-BD995510020A}" type="pres">
      <dgm:prSet presAssocID="{5C0DF59E-A4C7-4D2D-991F-B9A96C52A074}" presName="node" presStyleLbl="node1" presStyleIdx="0" presStyleCnt="5">
        <dgm:presLayoutVars>
          <dgm:bulletEnabled val="1"/>
        </dgm:presLayoutVars>
      </dgm:prSet>
      <dgm:spPr/>
      <dgm:t>
        <a:bodyPr/>
        <a:lstStyle/>
        <a:p>
          <a:endParaRPr lang="en-US"/>
        </a:p>
      </dgm:t>
    </dgm:pt>
    <dgm:pt modelId="{61F1142A-6108-4153-85E2-EC5C09E1AA51}" type="pres">
      <dgm:prSet presAssocID="{5F03F4E1-EAED-4190-91F9-E2DF9C421C37}" presName="parTrans" presStyleLbl="bgSibTrans2D1" presStyleIdx="1" presStyleCnt="5"/>
      <dgm:spPr/>
      <dgm:t>
        <a:bodyPr/>
        <a:lstStyle/>
        <a:p>
          <a:endParaRPr lang="en-US"/>
        </a:p>
      </dgm:t>
    </dgm:pt>
    <dgm:pt modelId="{35AF3F2C-C491-43E5-AF17-4D86DAE7EAEE}" type="pres">
      <dgm:prSet presAssocID="{3A3CF55D-1A4D-4A56-816F-79D272859839}" presName="node" presStyleLbl="node1" presStyleIdx="1" presStyleCnt="5">
        <dgm:presLayoutVars>
          <dgm:bulletEnabled val="1"/>
        </dgm:presLayoutVars>
      </dgm:prSet>
      <dgm:spPr/>
      <dgm:t>
        <a:bodyPr/>
        <a:lstStyle/>
        <a:p>
          <a:endParaRPr lang="en-US"/>
        </a:p>
      </dgm:t>
    </dgm:pt>
    <dgm:pt modelId="{3CDC4D91-C8BA-4F40-9519-E747DFFEBF02}" type="pres">
      <dgm:prSet presAssocID="{33798696-D093-4E08-8133-2B5AE468B10A}" presName="parTrans" presStyleLbl="bgSibTrans2D1" presStyleIdx="2" presStyleCnt="5"/>
      <dgm:spPr/>
      <dgm:t>
        <a:bodyPr/>
        <a:lstStyle/>
        <a:p>
          <a:endParaRPr lang="en-US"/>
        </a:p>
      </dgm:t>
    </dgm:pt>
    <dgm:pt modelId="{57D9F826-2ADD-4432-ABC4-846E01461FEF}" type="pres">
      <dgm:prSet presAssocID="{32DB9E99-10F9-4DC3-AE78-21CA3D0B18E1}" presName="node" presStyleLbl="node1" presStyleIdx="2" presStyleCnt="5">
        <dgm:presLayoutVars>
          <dgm:bulletEnabled val="1"/>
        </dgm:presLayoutVars>
      </dgm:prSet>
      <dgm:spPr/>
      <dgm:t>
        <a:bodyPr/>
        <a:lstStyle/>
        <a:p>
          <a:endParaRPr lang="en-US"/>
        </a:p>
      </dgm:t>
    </dgm:pt>
    <dgm:pt modelId="{1F48D95F-CC44-4205-AE76-865A632B370A}" type="pres">
      <dgm:prSet presAssocID="{D4B8242D-16B5-44C8-8430-4D718C68EEAD}" presName="parTrans" presStyleLbl="bgSibTrans2D1" presStyleIdx="3" presStyleCnt="5"/>
      <dgm:spPr/>
      <dgm:t>
        <a:bodyPr/>
        <a:lstStyle/>
        <a:p>
          <a:endParaRPr lang="en-US"/>
        </a:p>
      </dgm:t>
    </dgm:pt>
    <dgm:pt modelId="{20F02CB1-7C87-4FE9-A6C3-866752AA4362}" type="pres">
      <dgm:prSet presAssocID="{874A6401-087D-4DC8-B1B5-6BEE2AC28325}" presName="node" presStyleLbl="node1" presStyleIdx="3" presStyleCnt="5">
        <dgm:presLayoutVars>
          <dgm:bulletEnabled val="1"/>
        </dgm:presLayoutVars>
      </dgm:prSet>
      <dgm:spPr/>
      <dgm:t>
        <a:bodyPr/>
        <a:lstStyle/>
        <a:p>
          <a:endParaRPr lang="en-US"/>
        </a:p>
      </dgm:t>
    </dgm:pt>
    <dgm:pt modelId="{CDCBF7BB-7F11-4D57-8DB4-07C232597A4E}" type="pres">
      <dgm:prSet presAssocID="{E8D86EAF-9957-4BE0-BDE3-3FA2806785A6}" presName="parTrans" presStyleLbl="bgSibTrans2D1" presStyleIdx="4" presStyleCnt="5"/>
      <dgm:spPr/>
      <dgm:t>
        <a:bodyPr/>
        <a:lstStyle/>
        <a:p>
          <a:endParaRPr lang="en-US"/>
        </a:p>
      </dgm:t>
    </dgm:pt>
    <dgm:pt modelId="{C765A563-BB79-4F25-ABCA-19323C18BA27}" type="pres">
      <dgm:prSet presAssocID="{99F126E4-4760-4147-983D-47F0A3B4C7E9}" presName="node" presStyleLbl="node1" presStyleIdx="4" presStyleCnt="5">
        <dgm:presLayoutVars>
          <dgm:bulletEnabled val="1"/>
        </dgm:presLayoutVars>
      </dgm:prSet>
      <dgm:spPr/>
      <dgm:t>
        <a:bodyPr/>
        <a:lstStyle/>
        <a:p>
          <a:endParaRPr lang="en-US"/>
        </a:p>
      </dgm:t>
    </dgm:pt>
  </dgm:ptLst>
  <dgm:cxnLst>
    <dgm:cxn modelId="{CC671234-B6BA-4E11-B2B4-5F72826CFDC0}" type="presOf" srcId="{16803674-1B72-4D49-B8EB-4ADED17C124D}" destId="{F8B30BF7-820F-4E35-BDA5-18AC84C659EA}" srcOrd="0" destOrd="0" presId="urn:microsoft.com/office/officeart/2005/8/layout/radial4"/>
    <dgm:cxn modelId="{6A3706D4-807A-4402-8D52-D22672445CF0}" type="presOf" srcId="{5C0DF59E-A4C7-4D2D-991F-B9A96C52A074}" destId="{859A945D-6B53-427C-902A-BD995510020A}" srcOrd="0" destOrd="0" presId="urn:microsoft.com/office/officeart/2005/8/layout/radial4"/>
    <dgm:cxn modelId="{1C71CEBC-EFDE-4C8D-BB16-0CC156B6AFD1}" srcId="{D8B30A0C-BEF4-4030-84C5-D850E0EEDD23}" destId="{99F126E4-4760-4147-983D-47F0A3B4C7E9}" srcOrd="4" destOrd="0" parTransId="{E8D86EAF-9957-4BE0-BDE3-3FA2806785A6}" sibTransId="{924F801C-F18B-4416-8FAF-94FB3C3FC443}"/>
    <dgm:cxn modelId="{A0DAD617-50B3-4AB9-9642-5BA8DE451FB8}" type="presOf" srcId="{32DB9E99-10F9-4DC3-AE78-21CA3D0B18E1}" destId="{57D9F826-2ADD-4432-ABC4-846E01461FEF}" srcOrd="0" destOrd="0" presId="urn:microsoft.com/office/officeart/2005/8/layout/radial4"/>
    <dgm:cxn modelId="{D24D3DFF-19FA-44AC-957D-C1606DC747C7}" type="presOf" srcId="{D8B30A0C-BEF4-4030-84C5-D850E0EEDD23}" destId="{B3647FA6-94AF-496A-B7B2-B00246BD4C32}" srcOrd="0" destOrd="0" presId="urn:microsoft.com/office/officeart/2005/8/layout/radial4"/>
    <dgm:cxn modelId="{CFD5A39B-7BBF-4E8F-92CB-F9BA14AF0047}" type="presOf" srcId="{5F03F4E1-EAED-4190-91F9-E2DF9C421C37}" destId="{61F1142A-6108-4153-85E2-EC5C09E1AA51}" srcOrd="0" destOrd="0" presId="urn:microsoft.com/office/officeart/2005/8/layout/radial4"/>
    <dgm:cxn modelId="{154F124E-7AC0-4CDD-9566-0279AFA7B67B}" srcId="{D8B30A0C-BEF4-4030-84C5-D850E0EEDD23}" destId="{32DB9E99-10F9-4DC3-AE78-21CA3D0B18E1}" srcOrd="2" destOrd="0" parTransId="{33798696-D093-4E08-8133-2B5AE468B10A}" sibTransId="{A9ACF808-B921-47F8-93BF-EA7A96712893}"/>
    <dgm:cxn modelId="{C1453414-A36B-46E7-933B-364D50D24EFF}" type="presOf" srcId="{99F126E4-4760-4147-983D-47F0A3B4C7E9}" destId="{C765A563-BB79-4F25-ABCA-19323C18BA27}" srcOrd="0" destOrd="0" presId="urn:microsoft.com/office/officeart/2005/8/layout/radial4"/>
    <dgm:cxn modelId="{37096473-CB08-44B8-80F4-58A57CAEFE30}" type="presOf" srcId="{33798696-D093-4E08-8133-2B5AE468B10A}" destId="{3CDC4D91-C8BA-4F40-9519-E747DFFEBF02}" srcOrd="0" destOrd="0" presId="urn:microsoft.com/office/officeart/2005/8/layout/radial4"/>
    <dgm:cxn modelId="{6F417E30-0426-495C-B75A-AEBF842EFCA9}" type="presOf" srcId="{874A6401-087D-4DC8-B1B5-6BEE2AC28325}" destId="{20F02CB1-7C87-4FE9-A6C3-866752AA4362}" srcOrd="0" destOrd="0" presId="urn:microsoft.com/office/officeart/2005/8/layout/radial4"/>
    <dgm:cxn modelId="{4FD0CBC0-301F-4374-B7BF-F92526919EB2}" srcId="{AD0A09D1-DBCB-47AE-A4CB-CBF388D444DA}" destId="{D8B30A0C-BEF4-4030-84C5-D850E0EEDD23}" srcOrd="0" destOrd="0" parTransId="{17821F05-3CE9-4A7B-AB68-95861C47B5AC}" sibTransId="{87D895FF-CC42-421D-A320-88DEFDBD789D}"/>
    <dgm:cxn modelId="{6E9648C3-D631-4CAE-BD1D-94A6B5233978}" type="presOf" srcId="{AD0A09D1-DBCB-47AE-A4CB-CBF388D444DA}" destId="{2E7C542D-411A-4810-B4AB-7597214C9F02}" srcOrd="0" destOrd="0" presId="urn:microsoft.com/office/officeart/2005/8/layout/radial4"/>
    <dgm:cxn modelId="{B0A3698C-12E5-463D-9991-B74761BC557C}" srcId="{D8B30A0C-BEF4-4030-84C5-D850E0EEDD23}" destId="{3A3CF55D-1A4D-4A56-816F-79D272859839}" srcOrd="1" destOrd="0" parTransId="{5F03F4E1-EAED-4190-91F9-E2DF9C421C37}" sibTransId="{098B6A8D-1E35-4C1D-B3D3-C6FB9E91E838}"/>
    <dgm:cxn modelId="{67FDC877-5144-4031-80A2-BF2F7278F651}" type="presOf" srcId="{E8D86EAF-9957-4BE0-BDE3-3FA2806785A6}" destId="{CDCBF7BB-7F11-4D57-8DB4-07C232597A4E}" srcOrd="0" destOrd="0" presId="urn:microsoft.com/office/officeart/2005/8/layout/radial4"/>
    <dgm:cxn modelId="{6A4CDA1B-E2D0-4CCF-B12B-2AB92B655449}" srcId="{D8B30A0C-BEF4-4030-84C5-D850E0EEDD23}" destId="{5C0DF59E-A4C7-4D2D-991F-B9A96C52A074}" srcOrd="0" destOrd="0" parTransId="{16803674-1B72-4D49-B8EB-4ADED17C124D}" sibTransId="{306BA68F-0C3D-4E73-A5C5-F9FB20CBA612}"/>
    <dgm:cxn modelId="{D5E7B15F-3C3A-4812-BD28-DFDCFF832581}" srcId="{D8B30A0C-BEF4-4030-84C5-D850E0EEDD23}" destId="{874A6401-087D-4DC8-B1B5-6BEE2AC28325}" srcOrd="3" destOrd="0" parTransId="{D4B8242D-16B5-44C8-8430-4D718C68EEAD}" sibTransId="{3787D1D6-A21A-4809-87F3-29047C094EE7}"/>
    <dgm:cxn modelId="{F9975D14-FAD7-43B8-A2F5-23BE562FD847}" type="presOf" srcId="{3A3CF55D-1A4D-4A56-816F-79D272859839}" destId="{35AF3F2C-C491-43E5-AF17-4D86DAE7EAEE}" srcOrd="0" destOrd="0" presId="urn:microsoft.com/office/officeart/2005/8/layout/radial4"/>
    <dgm:cxn modelId="{D23FE2C9-7C48-4F16-A3C7-E1B91BA45BFF}" type="presOf" srcId="{D4B8242D-16B5-44C8-8430-4D718C68EEAD}" destId="{1F48D95F-CC44-4205-AE76-865A632B370A}" srcOrd="0" destOrd="0" presId="urn:microsoft.com/office/officeart/2005/8/layout/radial4"/>
    <dgm:cxn modelId="{5A900594-8398-42E6-8113-DF9CE6B56BA6}" type="presParOf" srcId="{2E7C542D-411A-4810-B4AB-7597214C9F02}" destId="{B3647FA6-94AF-496A-B7B2-B00246BD4C32}" srcOrd="0" destOrd="0" presId="urn:microsoft.com/office/officeart/2005/8/layout/radial4"/>
    <dgm:cxn modelId="{BF9A5952-6EB4-4D99-8084-692CCFDC67C7}" type="presParOf" srcId="{2E7C542D-411A-4810-B4AB-7597214C9F02}" destId="{F8B30BF7-820F-4E35-BDA5-18AC84C659EA}" srcOrd="1" destOrd="0" presId="urn:microsoft.com/office/officeart/2005/8/layout/radial4"/>
    <dgm:cxn modelId="{4BA7F6CE-75BB-4C82-BC72-E8BF8E414471}" type="presParOf" srcId="{2E7C542D-411A-4810-B4AB-7597214C9F02}" destId="{859A945D-6B53-427C-902A-BD995510020A}" srcOrd="2" destOrd="0" presId="urn:microsoft.com/office/officeart/2005/8/layout/radial4"/>
    <dgm:cxn modelId="{6DCA62FD-93CF-40ED-A02B-7E341DE95C3C}" type="presParOf" srcId="{2E7C542D-411A-4810-B4AB-7597214C9F02}" destId="{61F1142A-6108-4153-85E2-EC5C09E1AA51}" srcOrd="3" destOrd="0" presId="urn:microsoft.com/office/officeart/2005/8/layout/radial4"/>
    <dgm:cxn modelId="{006E7341-EEA5-4A4A-AACB-05E924C25D98}" type="presParOf" srcId="{2E7C542D-411A-4810-B4AB-7597214C9F02}" destId="{35AF3F2C-C491-43E5-AF17-4D86DAE7EAEE}" srcOrd="4" destOrd="0" presId="urn:microsoft.com/office/officeart/2005/8/layout/radial4"/>
    <dgm:cxn modelId="{79997152-40FF-464E-8716-5C06BD2890A0}" type="presParOf" srcId="{2E7C542D-411A-4810-B4AB-7597214C9F02}" destId="{3CDC4D91-C8BA-4F40-9519-E747DFFEBF02}" srcOrd="5" destOrd="0" presId="urn:microsoft.com/office/officeart/2005/8/layout/radial4"/>
    <dgm:cxn modelId="{F7F54ADF-44B8-4D57-AA96-85B09F17843D}" type="presParOf" srcId="{2E7C542D-411A-4810-B4AB-7597214C9F02}" destId="{57D9F826-2ADD-4432-ABC4-846E01461FEF}" srcOrd="6" destOrd="0" presId="urn:microsoft.com/office/officeart/2005/8/layout/radial4"/>
    <dgm:cxn modelId="{DF1360C8-99F0-479B-BD7C-954924C82C86}" type="presParOf" srcId="{2E7C542D-411A-4810-B4AB-7597214C9F02}" destId="{1F48D95F-CC44-4205-AE76-865A632B370A}" srcOrd="7" destOrd="0" presId="urn:microsoft.com/office/officeart/2005/8/layout/radial4"/>
    <dgm:cxn modelId="{ADFF78F9-7E76-4C10-AB13-3F266BB2F211}" type="presParOf" srcId="{2E7C542D-411A-4810-B4AB-7597214C9F02}" destId="{20F02CB1-7C87-4FE9-A6C3-866752AA4362}" srcOrd="8" destOrd="0" presId="urn:microsoft.com/office/officeart/2005/8/layout/radial4"/>
    <dgm:cxn modelId="{5C87821F-4FE3-4B1F-9280-AD206604B652}" type="presParOf" srcId="{2E7C542D-411A-4810-B4AB-7597214C9F02}" destId="{CDCBF7BB-7F11-4D57-8DB4-07C232597A4E}" srcOrd="9" destOrd="0" presId="urn:microsoft.com/office/officeart/2005/8/layout/radial4"/>
    <dgm:cxn modelId="{FA1BCB8C-4012-4BCC-8B91-DBA976FE1C20}" type="presParOf" srcId="{2E7C542D-411A-4810-B4AB-7597214C9F02}" destId="{C765A563-BB79-4F25-ABCA-19323C18BA27}"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4E00E-221D-45EF-97A5-6388D5617F4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8AD96B0-1759-478D-BD79-2B1768F82B35}">
      <dgm:prSet phldrT="[Text]"/>
      <dgm:spPr/>
      <dgm:t>
        <a:bodyPr/>
        <a:lstStyle/>
        <a:p>
          <a:r>
            <a:rPr lang="en-US" dirty="0" smtClean="0"/>
            <a:t>EDP Era</a:t>
          </a:r>
          <a:endParaRPr lang="en-US" dirty="0"/>
        </a:p>
      </dgm:t>
    </dgm:pt>
    <dgm:pt modelId="{D9848A89-828F-4F6F-AEB8-978DBD26CED4}" type="parTrans" cxnId="{C94F1B17-9C2B-4D13-A15F-0A7B1B434126}">
      <dgm:prSet/>
      <dgm:spPr/>
      <dgm:t>
        <a:bodyPr/>
        <a:lstStyle/>
        <a:p>
          <a:endParaRPr lang="en-US"/>
        </a:p>
      </dgm:t>
    </dgm:pt>
    <dgm:pt modelId="{15AACC14-BED5-45F4-B9D2-26625557ED86}" type="sibTrans" cxnId="{C94F1B17-9C2B-4D13-A15F-0A7B1B434126}">
      <dgm:prSet/>
      <dgm:spPr/>
      <dgm:t>
        <a:bodyPr/>
        <a:lstStyle/>
        <a:p>
          <a:endParaRPr lang="en-US"/>
        </a:p>
      </dgm:t>
    </dgm:pt>
    <dgm:pt modelId="{9815D047-956E-4CE2-B18B-98C8AF281761}">
      <dgm:prSet phldrT="[Text]"/>
      <dgm:spPr/>
      <dgm:t>
        <a:bodyPr/>
        <a:lstStyle/>
        <a:p>
          <a:r>
            <a:rPr lang="en-US" dirty="0" smtClean="0"/>
            <a:t>Cloud Era</a:t>
          </a:r>
          <a:endParaRPr lang="en-US" dirty="0"/>
        </a:p>
      </dgm:t>
    </dgm:pt>
    <dgm:pt modelId="{E6A3048B-B87B-4419-8D2B-6624B0EF0EE3}" type="parTrans" cxnId="{D36A896E-82DE-4B67-8642-CD97C7EBEBDE}">
      <dgm:prSet/>
      <dgm:spPr/>
      <dgm:t>
        <a:bodyPr/>
        <a:lstStyle/>
        <a:p>
          <a:endParaRPr lang="en-US"/>
        </a:p>
      </dgm:t>
    </dgm:pt>
    <dgm:pt modelId="{8B3DC89C-CB1B-48AB-A1E7-97D7404ECEB3}" type="sibTrans" cxnId="{D36A896E-82DE-4B67-8642-CD97C7EBEBDE}">
      <dgm:prSet/>
      <dgm:spPr/>
      <dgm:t>
        <a:bodyPr/>
        <a:lstStyle/>
        <a:p>
          <a:endParaRPr lang="en-US"/>
        </a:p>
      </dgm:t>
    </dgm:pt>
    <dgm:pt modelId="{2A9BFED0-1CA7-48BD-9A28-279FCBFB3C19}" type="pres">
      <dgm:prSet presAssocID="{D414E00E-221D-45EF-97A5-6388D5617F44}" presName="Name0" presStyleCnt="0">
        <dgm:presLayoutVars>
          <dgm:dir/>
          <dgm:resizeHandles val="exact"/>
        </dgm:presLayoutVars>
      </dgm:prSet>
      <dgm:spPr/>
      <dgm:t>
        <a:bodyPr/>
        <a:lstStyle/>
        <a:p>
          <a:endParaRPr lang="en-US"/>
        </a:p>
      </dgm:t>
    </dgm:pt>
    <dgm:pt modelId="{3E7C1132-03B2-4024-B65B-7E4B5C4A13E0}" type="pres">
      <dgm:prSet presAssocID="{38AD96B0-1759-478D-BD79-2B1768F82B35}" presName="node" presStyleLbl="node1" presStyleIdx="0" presStyleCnt="2" custScaleX="75740">
        <dgm:presLayoutVars>
          <dgm:bulletEnabled val="1"/>
        </dgm:presLayoutVars>
      </dgm:prSet>
      <dgm:spPr/>
      <dgm:t>
        <a:bodyPr/>
        <a:lstStyle/>
        <a:p>
          <a:endParaRPr lang="en-US"/>
        </a:p>
      </dgm:t>
    </dgm:pt>
    <dgm:pt modelId="{E2671DED-96F5-4350-9E60-49AE467F9CE9}" type="pres">
      <dgm:prSet presAssocID="{15AACC14-BED5-45F4-B9D2-26625557ED86}" presName="sibTrans" presStyleLbl="sibTrans2D1" presStyleIdx="0" presStyleCnt="1" custScaleX="172560"/>
      <dgm:spPr/>
      <dgm:t>
        <a:bodyPr/>
        <a:lstStyle/>
        <a:p>
          <a:endParaRPr lang="en-US"/>
        </a:p>
      </dgm:t>
    </dgm:pt>
    <dgm:pt modelId="{C57D852E-180E-4EF3-81AE-CEA4D7AAC8D2}" type="pres">
      <dgm:prSet presAssocID="{15AACC14-BED5-45F4-B9D2-26625557ED86}" presName="connectorText" presStyleLbl="sibTrans2D1" presStyleIdx="0" presStyleCnt="1"/>
      <dgm:spPr/>
      <dgm:t>
        <a:bodyPr/>
        <a:lstStyle/>
        <a:p>
          <a:endParaRPr lang="en-US"/>
        </a:p>
      </dgm:t>
    </dgm:pt>
    <dgm:pt modelId="{B6F7B629-AAB0-4268-9258-2CE8F242B705}" type="pres">
      <dgm:prSet presAssocID="{9815D047-956E-4CE2-B18B-98C8AF281761}" presName="node" presStyleLbl="node1" presStyleIdx="1" presStyleCnt="2" custScaleX="80997">
        <dgm:presLayoutVars>
          <dgm:bulletEnabled val="1"/>
        </dgm:presLayoutVars>
      </dgm:prSet>
      <dgm:spPr/>
      <dgm:t>
        <a:bodyPr/>
        <a:lstStyle/>
        <a:p>
          <a:endParaRPr lang="en-US"/>
        </a:p>
      </dgm:t>
    </dgm:pt>
  </dgm:ptLst>
  <dgm:cxnLst>
    <dgm:cxn modelId="{7F9497B1-306A-471C-B153-25784D89BEA2}" type="presOf" srcId="{D414E00E-221D-45EF-97A5-6388D5617F44}" destId="{2A9BFED0-1CA7-48BD-9A28-279FCBFB3C19}" srcOrd="0" destOrd="0" presId="urn:microsoft.com/office/officeart/2005/8/layout/process1"/>
    <dgm:cxn modelId="{C94F1B17-9C2B-4D13-A15F-0A7B1B434126}" srcId="{D414E00E-221D-45EF-97A5-6388D5617F44}" destId="{38AD96B0-1759-478D-BD79-2B1768F82B35}" srcOrd="0" destOrd="0" parTransId="{D9848A89-828F-4F6F-AEB8-978DBD26CED4}" sibTransId="{15AACC14-BED5-45F4-B9D2-26625557ED86}"/>
    <dgm:cxn modelId="{D36A896E-82DE-4B67-8642-CD97C7EBEBDE}" srcId="{D414E00E-221D-45EF-97A5-6388D5617F44}" destId="{9815D047-956E-4CE2-B18B-98C8AF281761}" srcOrd="1" destOrd="0" parTransId="{E6A3048B-B87B-4419-8D2B-6624B0EF0EE3}" sibTransId="{8B3DC89C-CB1B-48AB-A1E7-97D7404ECEB3}"/>
    <dgm:cxn modelId="{CB2FCB55-99FC-46E3-A645-A8DD838C2119}" type="presOf" srcId="{15AACC14-BED5-45F4-B9D2-26625557ED86}" destId="{E2671DED-96F5-4350-9E60-49AE467F9CE9}" srcOrd="0" destOrd="0" presId="urn:microsoft.com/office/officeart/2005/8/layout/process1"/>
    <dgm:cxn modelId="{BF119725-E104-48AD-8114-345F7281FA1D}" type="presOf" srcId="{9815D047-956E-4CE2-B18B-98C8AF281761}" destId="{B6F7B629-AAB0-4268-9258-2CE8F242B705}" srcOrd="0" destOrd="0" presId="urn:microsoft.com/office/officeart/2005/8/layout/process1"/>
    <dgm:cxn modelId="{9B7EE01A-08C8-40D6-909C-EE1893F27761}" type="presOf" srcId="{15AACC14-BED5-45F4-B9D2-26625557ED86}" destId="{C57D852E-180E-4EF3-81AE-CEA4D7AAC8D2}" srcOrd="1" destOrd="0" presId="urn:microsoft.com/office/officeart/2005/8/layout/process1"/>
    <dgm:cxn modelId="{091F54F3-F9F6-4FB5-997B-1B21A7550D20}" type="presOf" srcId="{38AD96B0-1759-478D-BD79-2B1768F82B35}" destId="{3E7C1132-03B2-4024-B65B-7E4B5C4A13E0}" srcOrd="0" destOrd="0" presId="urn:microsoft.com/office/officeart/2005/8/layout/process1"/>
    <dgm:cxn modelId="{FB6203E5-7937-4303-8003-1FC57FC4950D}" type="presParOf" srcId="{2A9BFED0-1CA7-48BD-9A28-279FCBFB3C19}" destId="{3E7C1132-03B2-4024-B65B-7E4B5C4A13E0}" srcOrd="0" destOrd="0" presId="urn:microsoft.com/office/officeart/2005/8/layout/process1"/>
    <dgm:cxn modelId="{17B0AE20-5002-44E2-9665-ACF05881C977}" type="presParOf" srcId="{2A9BFED0-1CA7-48BD-9A28-279FCBFB3C19}" destId="{E2671DED-96F5-4350-9E60-49AE467F9CE9}" srcOrd="1" destOrd="0" presId="urn:microsoft.com/office/officeart/2005/8/layout/process1"/>
    <dgm:cxn modelId="{63CE82C3-2B1B-487D-A217-4C8A3F733E21}" type="presParOf" srcId="{E2671DED-96F5-4350-9E60-49AE467F9CE9}" destId="{C57D852E-180E-4EF3-81AE-CEA4D7AAC8D2}" srcOrd="0" destOrd="0" presId="urn:microsoft.com/office/officeart/2005/8/layout/process1"/>
    <dgm:cxn modelId="{C26A7791-5794-45F1-9352-F8CCA0D18CC5}" type="presParOf" srcId="{2A9BFED0-1CA7-48BD-9A28-279FCBFB3C19}" destId="{B6F7B629-AAB0-4268-9258-2CE8F242B705}"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89F34E-D67E-4E97-8C90-504B9F6D922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DC97DA0-B7F1-411D-A034-641FAFD26B3F}">
      <dgm:prSet phldrT="[Text]"/>
      <dgm:spPr/>
      <dgm:t>
        <a:bodyPr/>
        <a:lstStyle/>
        <a:p>
          <a:r>
            <a:rPr lang="en-US" dirty="0" smtClean="0"/>
            <a:t>NFV</a:t>
          </a:r>
          <a:endParaRPr lang="en-US" dirty="0"/>
        </a:p>
      </dgm:t>
    </dgm:pt>
    <dgm:pt modelId="{D4D2F2AC-CC58-415C-A593-3993650E52B5}" type="parTrans" cxnId="{CF003972-DAEE-474A-A5A7-408F253168B4}">
      <dgm:prSet/>
      <dgm:spPr/>
      <dgm:t>
        <a:bodyPr/>
        <a:lstStyle/>
        <a:p>
          <a:endParaRPr lang="en-US"/>
        </a:p>
      </dgm:t>
    </dgm:pt>
    <dgm:pt modelId="{B2705942-D614-4575-AB0E-C22B4C64ED96}" type="sibTrans" cxnId="{CF003972-DAEE-474A-A5A7-408F253168B4}">
      <dgm:prSet/>
      <dgm:spPr/>
      <dgm:t>
        <a:bodyPr/>
        <a:lstStyle/>
        <a:p>
          <a:endParaRPr lang="en-US"/>
        </a:p>
      </dgm:t>
    </dgm:pt>
    <dgm:pt modelId="{75940427-F7B5-4542-8282-22818C891467}">
      <dgm:prSet phldrT="[Text]"/>
      <dgm:spPr/>
      <dgm:t>
        <a:bodyPr/>
        <a:lstStyle/>
        <a:p>
          <a:r>
            <a:rPr lang="en-US" b="1" dirty="0" smtClean="0"/>
            <a:t>Network Function Virtualization </a:t>
          </a:r>
          <a:r>
            <a:rPr lang="en-US" dirty="0" smtClean="0"/>
            <a:t>(routing, load balancing, firewalls packaged on virtual machines (VMs) – leads to statistically multiplexing of HW resource</a:t>
          </a:r>
          <a:endParaRPr lang="en-US" dirty="0"/>
        </a:p>
      </dgm:t>
    </dgm:pt>
    <dgm:pt modelId="{7EA77AF4-0A93-4FE5-9AEB-82659D88FDF2}" type="parTrans" cxnId="{748198A7-37BD-44D8-AF37-AE0D53184AFA}">
      <dgm:prSet/>
      <dgm:spPr/>
      <dgm:t>
        <a:bodyPr/>
        <a:lstStyle/>
        <a:p>
          <a:endParaRPr lang="en-US"/>
        </a:p>
      </dgm:t>
    </dgm:pt>
    <dgm:pt modelId="{D26091BC-B741-4F19-8822-C02EF5DEDA1A}" type="sibTrans" cxnId="{748198A7-37BD-44D8-AF37-AE0D53184AFA}">
      <dgm:prSet/>
      <dgm:spPr/>
      <dgm:t>
        <a:bodyPr/>
        <a:lstStyle/>
        <a:p>
          <a:endParaRPr lang="en-US"/>
        </a:p>
      </dgm:t>
    </dgm:pt>
    <dgm:pt modelId="{152DE9F4-C564-4870-AF19-514435C99D5C}">
      <dgm:prSet phldrT="[Text]"/>
      <dgm:spPr/>
      <dgm:t>
        <a:bodyPr/>
        <a:lstStyle/>
        <a:p>
          <a:r>
            <a:rPr lang="en-US" dirty="0" smtClean="0"/>
            <a:t>Reduced Cost considerably, better utilization of HW</a:t>
          </a:r>
          <a:endParaRPr lang="en-US" dirty="0"/>
        </a:p>
      </dgm:t>
    </dgm:pt>
    <dgm:pt modelId="{9AB29089-097C-440D-85BE-3D02AC7E4D38}" type="parTrans" cxnId="{B455E458-462C-449A-A963-632FFD916DA1}">
      <dgm:prSet/>
      <dgm:spPr/>
      <dgm:t>
        <a:bodyPr/>
        <a:lstStyle/>
        <a:p>
          <a:endParaRPr lang="en-US"/>
        </a:p>
      </dgm:t>
    </dgm:pt>
    <dgm:pt modelId="{B37CE656-CBBF-406A-B1E6-D12701DC4EF0}" type="sibTrans" cxnId="{B455E458-462C-449A-A963-632FFD916DA1}">
      <dgm:prSet/>
      <dgm:spPr/>
      <dgm:t>
        <a:bodyPr/>
        <a:lstStyle/>
        <a:p>
          <a:endParaRPr lang="en-US"/>
        </a:p>
      </dgm:t>
    </dgm:pt>
    <dgm:pt modelId="{85BDADF5-7A24-4660-A2E8-605C897CB7A7}">
      <dgm:prSet phldrT="[Text]"/>
      <dgm:spPr/>
      <dgm:t>
        <a:bodyPr/>
        <a:lstStyle/>
        <a:p>
          <a:r>
            <a:rPr lang="en-US" dirty="0" smtClean="0"/>
            <a:t>SDN</a:t>
          </a:r>
          <a:endParaRPr lang="en-US" dirty="0"/>
        </a:p>
      </dgm:t>
    </dgm:pt>
    <dgm:pt modelId="{62DE1ADD-B2D0-4D9D-BD85-4A61DE6B40DE}" type="parTrans" cxnId="{3B6E4EF6-9F0C-47AA-86F5-136B446DEC14}">
      <dgm:prSet/>
      <dgm:spPr/>
      <dgm:t>
        <a:bodyPr/>
        <a:lstStyle/>
        <a:p>
          <a:endParaRPr lang="en-US"/>
        </a:p>
      </dgm:t>
    </dgm:pt>
    <dgm:pt modelId="{ED3BBCD8-8E50-494D-922B-7848A4C04D73}" type="sibTrans" cxnId="{3B6E4EF6-9F0C-47AA-86F5-136B446DEC14}">
      <dgm:prSet/>
      <dgm:spPr/>
      <dgm:t>
        <a:bodyPr/>
        <a:lstStyle/>
        <a:p>
          <a:endParaRPr lang="en-US"/>
        </a:p>
      </dgm:t>
    </dgm:pt>
    <dgm:pt modelId="{CC8F6B3D-D567-4C56-A5D2-1CB6037B35DC}">
      <dgm:prSet phldrT="[Text]"/>
      <dgm:spPr/>
      <dgm:t>
        <a:bodyPr/>
        <a:lstStyle/>
        <a:p>
          <a:r>
            <a:rPr lang="en-US" b="1" dirty="0" smtClean="0"/>
            <a:t>Software Defined Networking</a:t>
          </a:r>
          <a:endParaRPr lang="en-US" b="1" dirty="0"/>
        </a:p>
      </dgm:t>
    </dgm:pt>
    <dgm:pt modelId="{6D537098-0F07-4149-A885-E5DBC633D4FC}" type="parTrans" cxnId="{F0A05718-6815-425C-B4F7-A8039FE06062}">
      <dgm:prSet/>
      <dgm:spPr/>
      <dgm:t>
        <a:bodyPr/>
        <a:lstStyle/>
        <a:p>
          <a:endParaRPr lang="en-US"/>
        </a:p>
      </dgm:t>
    </dgm:pt>
    <dgm:pt modelId="{61893029-972D-4835-80D0-86A6ACA7C33B}" type="sibTrans" cxnId="{F0A05718-6815-425C-B4F7-A8039FE06062}">
      <dgm:prSet/>
      <dgm:spPr/>
      <dgm:t>
        <a:bodyPr/>
        <a:lstStyle/>
        <a:p>
          <a:endParaRPr lang="en-US"/>
        </a:p>
      </dgm:t>
    </dgm:pt>
    <dgm:pt modelId="{FF96F2F2-2021-427D-9892-E852F0EFE705}">
      <dgm:prSet phldrT="[Text]"/>
      <dgm:spPr/>
      <dgm:t>
        <a:bodyPr/>
        <a:lstStyle/>
        <a:p>
          <a:r>
            <a:rPr lang="en-US" b="0" i="0" dirty="0" smtClean="0"/>
            <a:t>The physical separation of the network control plane from the forwarding plane, and where a control plane controls several devices.</a:t>
          </a:r>
          <a:endParaRPr lang="en-US" dirty="0"/>
        </a:p>
      </dgm:t>
    </dgm:pt>
    <dgm:pt modelId="{8C92A1B3-266C-4932-B6F3-2588EFCDE6F2}" type="parTrans" cxnId="{ADCB111B-42E1-4B3F-B357-895FACF9F2BE}">
      <dgm:prSet/>
      <dgm:spPr/>
      <dgm:t>
        <a:bodyPr/>
        <a:lstStyle/>
        <a:p>
          <a:endParaRPr lang="en-US"/>
        </a:p>
      </dgm:t>
    </dgm:pt>
    <dgm:pt modelId="{53B90C94-08A8-4CF8-AFAA-8856CFA949BC}" type="sibTrans" cxnId="{ADCB111B-42E1-4B3F-B357-895FACF9F2BE}">
      <dgm:prSet/>
      <dgm:spPr/>
      <dgm:t>
        <a:bodyPr/>
        <a:lstStyle/>
        <a:p>
          <a:endParaRPr lang="en-US"/>
        </a:p>
      </dgm:t>
    </dgm:pt>
    <dgm:pt modelId="{7E6C5A31-4D47-4022-81D9-A570668DF459}">
      <dgm:prSet phldrT="[Text]"/>
      <dgm:spPr/>
      <dgm:t>
        <a:bodyPr/>
        <a:lstStyle/>
        <a:p>
          <a:r>
            <a:rPr lang="en-US" dirty="0" err="1" smtClean="0"/>
            <a:t>IoT</a:t>
          </a:r>
          <a:endParaRPr lang="en-US" dirty="0"/>
        </a:p>
      </dgm:t>
    </dgm:pt>
    <dgm:pt modelId="{C1001B69-EA74-4D9E-8730-F35B963B13F9}" type="parTrans" cxnId="{B9D10123-633A-4D7A-A88A-CAFB91642103}">
      <dgm:prSet/>
      <dgm:spPr/>
      <dgm:t>
        <a:bodyPr/>
        <a:lstStyle/>
        <a:p>
          <a:endParaRPr lang="en-US"/>
        </a:p>
      </dgm:t>
    </dgm:pt>
    <dgm:pt modelId="{43194E5D-456F-4D4F-8F07-78334A8FF9BA}" type="sibTrans" cxnId="{B9D10123-633A-4D7A-A88A-CAFB91642103}">
      <dgm:prSet/>
      <dgm:spPr/>
      <dgm:t>
        <a:bodyPr/>
        <a:lstStyle/>
        <a:p>
          <a:endParaRPr lang="en-US"/>
        </a:p>
      </dgm:t>
    </dgm:pt>
    <dgm:pt modelId="{B3FAB830-68C8-48A2-ADD0-207EE7934869}">
      <dgm:prSet phldrT="[Text]"/>
      <dgm:spPr/>
      <dgm:t>
        <a:bodyPr/>
        <a:lstStyle/>
        <a:p>
          <a:r>
            <a:rPr lang="en-US" b="1" dirty="0" smtClean="0"/>
            <a:t>Internet of Things</a:t>
          </a:r>
          <a:endParaRPr lang="en-US" b="1" dirty="0"/>
        </a:p>
      </dgm:t>
    </dgm:pt>
    <dgm:pt modelId="{CE5FFF30-58AC-43B9-9338-BAEE7FE3D2F6}" type="parTrans" cxnId="{3977AB0E-B164-4286-9D1A-F3B21A3C1818}">
      <dgm:prSet/>
      <dgm:spPr/>
      <dgm:t>
        <a:bodyPr/>
        <a:lstStyle/>
        <a:p>
          <a:endParaRPr lang="en-US"/>
        </a:p>
      </dgm:t>
    </dgm:pt>
    <dgm:pt modelId="{014E6DA1-E24E-4997-9F67-EB2179B4D7C4}" type="sibTrans" cxnId="{3977AB0E-B164-4286-9D1A-F3B21A3C1818}">
      <dgm:prSet/>
      <dgm:spPr/>
      <dgm:t>
        <a:bodyPr/>
        <a:lstStyle/>
        <a:p>
          <a:endParaRPr lang="en-US"/>
        </a:p>
      </dgm:t>
    </dgm:pt>
    <dgm:pt modelId="{AF547911-6DE0-4D29-A41F-7E8639196636}">
      <dgm:prSet phldrT="[Text]"/>
      <dgm:spPr/>
      <dgm:t>
        <a:bodyPr/>
        <a:lstStyle/>
        <a:p>
          <a:r>
            <a:rPr lang="en-US" dirty="0" smtClean="0"/>
            <a:t>Each device connected to internet, collecting data, transferring data to Central Cloud based storage</a:t>
          </a:r>
          <a:endParaRPr lang="en-US" dirty="0"/>
        </a:p>
      </dgm:t>
    </dgm:pt>
    <dgm:pt modelId="{6CD76A8E-D32F-41D5-B11F-4365E7983905}" type="parTrans" cxnId="{F6745F2F-E085-4400-A40F-F4EBB871D584}">
      <dgm:prSet/>
      <dgm:spPr/>
      <dgm:t>
        <a:bodyPr/>
        <a:lstStyle/>
        <a:p>
          <a:endParaRPr lang="en-US"/>
        </a:p>
      </dgm:t>
    </dgm:pt>
    <dgm:pt modelId="{43E4B96E-0C77-4701-A301-A90895C3FF28}" type="sibTrans" cxnId="{F6745F2F-E085-4400-A40F-F4EBB871D584}">
      <dgm:prSet/>
      <dgm:spPr/>
      <dgm:t>
        <a:bodyPr/>
        <a:lstStyle/>
        <a:p>
          <a:endParaRPr lang="en-US"/>
        </a:p>
      </dgm:t>
    </dgm:pt>
    <dgm:pt modelId="{337819A3-EB92-4644-9C11-321FFE3D4CFE}">
      <dgm:prSet phldrT="[Text]"/>
      <dgm:spPr/>
      <dgm:t>
        <a:bodyPr/>
        <a:lstStyle/>
        <a:p>
          <a:r>
            <a:rPr lang="en-US" dirty="0" smtClean="0"/>
            <a:t>Abundance of data, easily accessible  data</a:t>
          </a:r>
          <a:endParaRPr lang="en-US" dirty="0"/>
        </a:p>
      </dgm:t>
    </dgm:pt>
    <dgm:pt modelId="{3B5FF2FB-FD27-4D5B-94AF-37E8B5FACDB0}" type="parTrans" cxnId="{A18629C0-7E13-4453-830E-A2B90B88702F}">
      <dgm:prSet/>
      <dgm:spPr/>
      <dgm:t>
        <a:bodyPr/>
        <a:lstStyle/>
        <a:p>
          <a:endParaRPr lang="en-US"/>
        </a:p>
      </dgm:t>
    </dgm:pt>
    <dgm:pt modelId="{45DC3F78-A80A-42D4-A2E5-A4CC0AB38906}" type="sibTrans" cxnId="{A18629C0-7E13-4453-830E-A2B90B88702F}">
      <dgm:prSet/>
      <dgm:spPr/>
      <dgm:t>
        <a:bodyPr/>
        <a:lstStyle/>
        <a:p>
          <a:endParaRPr lang="en-US"/>
        </a:p>
      </dgm:t>
    </dgm:pt>
    <dgm:pt modelId="{44DE61C4-7C8A-4286-93C1-A18842C25F4E}">
      <dgm:prSet phldrT="[Text]"/>
      <dgm:spPr/>
      <dgm:t>
        <a:bodyPr/>
        <a:lstStyle/>
        <a:p>
          <a:r>
            <a:rPr lang="en-US" dirty="0" smtClean="0"/>
            <a:t>Proprietary Control plane separated from generic forwarding  plane – eliminates need of specialized HW -&gt; further cost reduction</a:t>
          </a:r>
          <a:endParaRPr lang="en-US" dirty="0"/>
        </a:p>
      </dgm:t>
    </dgm:pt>
    <dgm:pt modelId="{189563DF-BB76-46E6-B296-503DB9A00088}" type="parTrans" cxnId="{577C4428-172A-47CE-9077-A971C8F25C56}">
      <dgm:prSet/>
      <dgm:spPr/>
      <dgm:t>
        <a:bodyPr/>
        <a:lstStyle/>
        <a:p>
          <a:endParaRPr lang="en-US"/>
        </a:p>
      </dgm:t>
    </dgm:pt>
    <dgm:pt modelId="{1924150A-E89D-488F-B30A-322DFA5EEE4A}" type="sibTrans" cxnId="{577C4428-172A-47CE-9077-A971C8F25C56}">
      <dgm:prSet/>
      <dgm:spPr/>
      <dgm:t>
        <a:bodyPr/>
        <a:lstStyle/>
        <a:p>
          <a:endParaRPr lang="en-US"/>
        </a:p>
      </dgm:t>
    </dgm:pt>
    <dgm:pt modelId="{F24B6774-0FA2-4A11-A27F-26C51BB399E3}">
      <dgm:prSet phldrT="[Text]"/>
      <dgm:spPr/>
      <dgm:t>
        <a:bodyPr/>
        <a:lstStyle/>
        <a:p>
          <a:endParaRPr lang="en-US" dirty="0"/>
        </a:p>
      </dgm:t>
    </dgm:pt>
    <dgm:pt modelId="{2D12E139-7B51-405E-AE60-141469848D75}" type="parTrans" cxnId="{957DFC67-D137-45E3-8B20-CF08F03C9E5F}">
      <dgm:prSet/>
      <dgm:spPr/>
      <dgm:t>
        <a:bodyPr/>
        <a:lstStyle/>
        <a:p>
          <a:endParaRPr lang="en-US"/>
        </a:p>
      </dgm:t>
    </dgm:pt>
    <dgm:pt modelId="{14546768-8320-4518-8E55-7B7005D4D792}" type="sibTrans" cxnId="{957DFC67-D137-45E3-8B20-CF08F03C9E5F}">
      <dgm:prSet/>
      <dgm:spPr/>
      <dgm:t>
        <a:bodyPr/>
        <a:lstStyle/>
        <a:p>
          <a:endParaRPr lang="en-US"/>
        </a:p>
      </dgm:t>
    </dgm:pt>
    <dgm:pt modelId="{D2403F42-50A5-41D9-92C8-4A0FF8D54709}">
      <dgm:prSet phldrT="[Text]"/>
      <dgm:spPr/>
      <dgm:t>
        <a:bodyPr/>
        <a:lstStyle/>
        <a:p>
          <a:endParaRPr lang="en-US" dirty="0"/>
        </a:p>
      </dgm:t>
    </dgm:pt>
    <dgm:pt modelId="{B6D3DF2C-2B98-43D9-9474-F636F6129E4C}" type="parTrans" cxnId="{3F858820-D9BC-4F11-A3EC-DBA69B8F71AA}">
      <dgm:prSet/>
      <dgm:spPr/>
      <dgm:t>
        <a:bodyPr/>
        <a:lstStyle/>
        <a:p>
          <a:endParaRPr lang="en-US"/>
        </a:p>
      </dgm:t>
    </dgm:pt>
    <dgm:pt modelId="{A7297D5C-B3A8-4BE4-9D42-9EA91AB53D3E}" type="sibTrans" cxnId="{3F858820-D9BC-4F11-A3EC-DBA69B8F71AA}">
      <dgm:prSet/>
      <dgm:spPr/>
      <dgm:t>
        <a:bodyPr/>
        <a:lstStyle/>
        <a:p>
          <a:endParaRPr lang="en-US"/>
        </a:p>
      </dgm:t>
    </dgm:pt>
    <dgm:pt modelId="{E551C415-525C-4597-92D1-9351E1844178}">
      <dgm:prSet phldrT="[Text]"/>
      <dgm:spPr/>
      <dgm:t>
        <a:bodyPr/>
        <a:lstStyle/>
        <a:p>
          <a:r>
            <a:rPr lang="en-US" dirty="0" smtClean="0">
              <a:hlinkClick xmlns:r="http://schemas.openxmlformats.org/officeDocument/2006/relationships" r:id="rId1" action="ppaction://hlinksldjump"/>
            </a:rPr>
            <a:t>Details</a:t>
          </a:r>
          <a:endParaRPr lang="en-US" dirty="0"/>
        </a:p>
      </dgm:t>
    </dgm:pt>
    <dgm:pt modelId="{D4E1BBAC-A765-4826-9AA8-D6BA10FDB562}" type="parTrans" cxnId="{9560858E-9EE7-44AC-A2F6-A236CCF8AF6F}">
      <dgm:prSet/>
      <dgm:spPr/>
      <dgm:t>
        <a:bodyPr/>
        <a:lstStyle/>
        <a:p>
          <a:endParaRPr lang="en-US"/>
        </a:p>
      </dgm:t>
    </dgm:pt>
    <dgm:pt modelId="{ED8F17D2-E5AC-4822-B9F9-A000AE046C0B}" type="sibTrans" cxnId="{9560858E-9EE7-44AC-A2F6-A236CCF8AF6F}">
      <dgm:prSet/>
      <dgm:spPr/>
      <dgm:t>
        <a:bodyPr/>
        <a:lstStyle/>
        <a:p>
          <a:endParaRPr lang="en-US"/>
        </a:p>
      </dgm:t>
    </dgm:pt>
    <dgm:pt modelId="{A6C6F758-A05F-4C5D-9A82-9B47F4B22400}">
      <dgm:prSet phldrT="[Text]"/>
      <dgm:spPr/>
      <dgm:t>
        <a:bodyPr/>
        <a:lstStyle/>
        <a:p>
          <a:r>
            <a:rPr lang="en-US" dirty="0" smtClean="0">
              <a:hlinkClick xmlns:r="http://schemas.openxmlformats.org/officeDocument/2006/relationships" r:id="rId2" action="ppaction://hlinksldjump"/>
            </a:rPr>
            <a:t>Details</a:t>
          </a:r>
          <a:endParaRPr lang="en-US" dirty="0"/>
        </a:p>
      </dgm:t>
    </dgm:pt>
    <dgm:pt modelId="{3ECCD54A-A067-4BB7-841F-3EAB3A80ACFC}" type="parTrans" cxnId="{32949228-8CA7-462B-B21A-60A04A686A89}">
      <dgm:prSet/>
      <dgm:spPr/>
      <dgm:t>
        <a:bodyPr/>
        <a:lstStyle/>
        <a:p>
          <a:endParaRPr lang="en-US"/>
        </a:p>
      </dgm:t>
    </dgm:pt>
    <dgm:pt modelId="{E19C786D-DD19-43DC-8115-6BD67CA30233}" type="sibTrans" cxnId="{32949228-8CA7-462B-B21A-60A04A686A89}">
      <dgm:prSet/>
      <dgm:spPr/>
      <dgm:t>
        <a:bodyPr/>
        <a:lstStyle/>
        <a:p>
          <a:endParaRPr lang="en-US"/>
        </a:p>
      </dgm:t>
    </dgm:pt>
    <dgm:pt modelId="{59517787-96E4-44D7-8788-8CB4CC4A2C90}" type="pres">
      <dgm:prSet presAssocID="{6789F34E-D67E-4E97-8C90-504B9F6D9226}" presName="Name0" presStyleCnt="0">
        <dgm:presLayoutVars>
          <dgm:dir/>
          <dgm:animLvl val="lvl"/>
          <dgm:resizeHandles val="exact"/>
        </dgm:presLayoutVars>
      </dgm:prSet>
      <dgm:spPr/>
      <dgm:t>
        <a:bodyPr/>
        <a:lstStyle/>
        <a:p>
          <a:endParaRPr lang="en-US"/>
        </a:p>
      </dgm:t>
    </dgm:pt>
    <dgm:pt modelId="{3C257AE6-176A-4B55-A3C6-A8DA803EF637}" type="pres">
      <dgm:prSet presAssocID="{4DC97DA0-B7F1-411D-A034-641FAFD26B3F}" presName="composite" presStyleCnt="0"/>
      <dgm:spPr/>
    </dgm:pt>
    <dgm:pt modelId="{E95CB2A0-AFD9-47A5-98B6-8E2F68AA88B1}" type="pres">
      <dgm:prSet presAssocID="{4DC97DA0-B7F1-411D-A034-641FAFD26B3F}" presName="parTx" presStyleLbl="alignNode1" presStyleIdx="0" presStyleCnt="3">
        <dgm:presLayoutVars>
          <dgm:chMax val="0"/>
          <dgm:chPref val="0"/>
          <dgm:bulletEnabled val="1"/>
        </dgm:presLayoutVars>
      </dgm:prSet>
      <dgm:spPr/>
      <dgm:t>
        <a:bodyPr/>
        <a:lstStyle/>
        <a:p>
          <a:endParaRPr lang="en-US"/>
        </a:p>
      </dgm:t>
    </dgm:pt>
    <dgm:pt modelId="{37D1897C-06E7-4EE5-A963-9376DB88CF0F}" type="pres">
      <dgm:prSet presAssocID="{4DC97DA0-B7F1-411D-A034-641FAFD26B3F}" presName="desTx" presStyleLbl="alignAccFollowNode1" presStyleIdx="0" presStyleCnt="3">
        <dgm:presLayoutVars>
          <dgm:bulletEnabled val="1"/>
        </dgm:presLayoutVars>
      </dgm:prSet>
      <dgm:spPr/>
      <dgm:t>
        <a:bodyPr/>
        <a:lstStyle/>
        <a:p>
          <a:endParaRPr lang="en-US"/>
        </a:p>
      </dgm:t>
    </dgm:pt>
    <dgm:pt modelId="{86645A07-AE01-4906-88B3-952791B07C41}" type="pres">
      <dgm:prSet presAssocID="{B2705942-D614-4575-AB0E-C22B4C64ED96}" presName="space" presStyleCnt="0"/>
      <dgm:spPr/>
    </dgm:pt>
    <dgm:pt modelId="{7DDCE7EE-FCEE-4F1E-9C08-BD7029BAFB96}" type="pres">
      <dgm:prSet presAssocID="{85BDADF5-7A24-4660-A2E8-605C897CB7A7}" presName="composite" presStyleCnt="0"/>
      <dgm:spPr/>
    </dgm:pt>
    <dgm:pt modelId="{7B0257A0-761F-463A-9189-05439213C0C8}" type="pres">
      <dgm:prSet presAssocID="{85BDADF5-7A24-4660-A2E8-605C897CB7A7}" presName="parTx" presStyleLbl="alignNode1" presStyleIdx="1" presStyleCnt="3">
        <dgm:presLayoutVars>
          <dgm:chMax val="0"/>
          <dgm:chPref val="0"/>
          <dgm:bulletEnabled val="1"/>
        </dgm:presLayoutVars>
      </dgm:prSet>
      <dgm:spPr/>
      <dgm:t>
        <a:bodyPr/>
        <a:lstStyle/>
        <a:p>
          <a:endParaRPr lang="en-US"/>
        </a:p>
      </dgm:t>
    </dgm:pt>
    <dgm:pt modelId="{3E3CB1D0-6EF2-490C-AD54-7E2FB3DE49E3}" type="pres">
      <dgm:prSet presAssocID="{85BDADF5-7A24-4660-A2E8-605C897CB7A7}" presName="desTx" presStyleLbl="alignAccFollowNode1" presStyleIdx="1" presStyleCnt="3">
        <dgm:presLayoutVars>
          <dgm:bulletEnabled val="1"/>
        </dgm:presLayoutVars>
      </dgm:prSet>
      <dgm:spPr/>
      <dgm:t>
        <a:bodyPr/>
        <a:lstStyle/>
        <a:p>
          <a:endParaRPr lang="en-US"/>
        </a:p>
      </dgm:t>
    </dgm:pt>
    <dgm:pt modelId="{C6F49B7E-9913-4698-B739-38C4A9C80B1A}" type="pres">
      <dgm:prSet presAssocID="{ED3BBCD8-8E50-494D-922B-7848A4C04D73}" presName="space" presStyleCnt="0"/>
      <dgm:spPr/>
    </dgm:pt>
    <dgm:pt modelId="{8C907C50-53DE-419A-9E6B-3D201C598B49}" type="pres">
      <dgm:prSet presAssocID="{7E6C5A31-4D47-4022-81D9-A570668DF459}" presName="composite" presStyleCnt="0"/>
      <dgm:spPr/>
    </dgm:pt>
    <dgm:pt modelId="{EEDCBAF8-8B88-46C9-97BD-4807527AB26E}" type="pres">
      <dgm:prSet presAssocID="{7E6C5A31-4D47-4022-81D9-A570668DF459}" presName="parTx" presStyleLbl="alignNode1" presStyleIdx="2" presStyleCnt="3">
        <dgm:presLayoutVars>
          <dgm:chMax val="0"/>
          <dgm:chPref val="0"/>
          <dgm:bulletEnabled val="1"/>
        </dgm:presLayoutVars>
      </dgm:prSet>
      <dgm:spPr/>
      <dgm:t>
        <a:bodyPr/>
        <a:lstStyle/>
        <a:p>
          <a:endParaRPr lang="en-US"/>
        </a:p>
      </dgm:t>
    </dgm:pt>
    <dgm:pt modelId="{235E526D-2233-4997-B9DA-5E18873F8F9E}" type="pres">
      <dgm:prSet presAssocID="{7E6C5A31-4D47-4022-81D9-A570668DF459}" presName="desTx" presStyleLbl="alignAccFollowNode1" presStyleIdx="2" presStyleCnt="3">
        <dgm:presLayoutVars>
          <dgm:bulletEnabled val="1"/>
        </dgm:presLayoutVars>
      </dgm:prSet>
      <dgm:spPr/>
      <dgm:t>
        <a:bodyPr/>
        <a:lstStyle/>
        <a:p>
          <a:endParaRPr lang="en-US"/>
        </a:p>
      </dgm:t>
    </dgm:pt>
  </dgm:ptLst>
  <dgm:cxnLst>
    <dgm:cxn modelId="{0768F37F-8B44-4489-9D33-9D1B51068E4E}" type="presOf" srcId="{44DE61C4-7C8A-4286-93C1-A18842C25F4E}" destId="{3E3CB1D0-6EF2-490C-AD54-7E2FB3DE49E3}" srcOrd="0" destOrd="2" presId="urn:microsoft.com/office/officeart/2005/8/layout/hList1"/>
    <dgm:cxn modelId="{3F858820-D9BC-4F11-A3EC-DBA69B8F71AA}" srcId="{7E6C5A31-4D47-4022-81D9-A570668DF459}" destId="{D2403F42-50A5-41D9-92C8-4A0FF8D54709}" srcOrd="2" destOrd="0" parTransId="{B6D3DF2C-2B98-43D9-9474-F636F6129E4C}" sibTransId="{A7297D5C-B3A8-4BE4-9D42-9EA91AB53D3E}"/>
    <dgm:cxn modelId="{A18629C0-7E13-4453-830E-A2B90B88702F}" srcId="{7E6C5A31-4D47-4022-81D9-A570668DF459}" destId="{337819A3-EB92-4644-9C11-321FFE3D4CFE}" srcOrd="3" destOrd="0" parTransId="{3B5FF2FB-FD27-4D5B-94AF-37E8B5FACDB0}" sibTransId="{45DC3F78-A80A-42D4-A2E5-A4CC0AB38906}"/>
    <dgm:cxn modelId="{577C4428-172A-47CE-9077-A971C8F25C56}" srcId="{85BDADF5-7A24-4660-A2E8-605C897CB7A7}" destId="{44DE61C4-7C8A-4286-93C1-A18842C25F4E}" srcOrd="2" destOrd="0" parTransId="{189563DF-BB76-46E6-B296-503DB9A00088}" sibTransId="{1924150A-E89D-488F-B30A-322DFA5EEE4A}"/>
    <dgm:cxn modelId="{85600489-4B7C-41C2-9CD6-8051F7260025}" type="presOf" srcId="{337819A3-EB92-4644-9C11-321FFE3D4CFE}" destId="{235E526D-2233-4997-B9DA-5E18873F8F9E}" srcOrd="0" destOrd="3" presId="urn:microsoft.com/office/officeart/2005/8/layout/hList1"/>
    <dgm:cxn modelId="{3145C808-B6C9-4A29-9925-649161C6DB5F}" type="presOf" srcId="{7E6C5A31-4D47-4022-81D9-A570668DF459}" destId="{EEDCBAF8-8B88-46C9-97BD-4807527AB26E}" srcOrd="0" destOrd="0" presId="urn:microsoft.com/office/officeart/2005/8/layout/hList1"/>
    <dgm:cxn modelId="{99EFDBC7-3F4F-4B27-930C-9A83AD1B6CAC}" type="presOf" srcId="{FF96F2F2-2021-427D-9892-E852F0EFE705}" destId="{3E3CB1D0-6EF2-490C-AD54-7E2FB3DE49E3}" srcOrd="0" destOrd="1" presId="urn:microsoft.com/office/officeart/2005/8/layout/hList1"/>
    <dgm:cxn modelId="{748198A7-37BD-44D8-AF37-AE0D53184AFA}" srcId="{4DC97DA0-B7F1-411D-A034-641FAFD26B3F}" destId="{75940427-F7B5-4542-8282-22818C891467}" srcOrd="0" destOrd="0" parTransId="{7EA77AF4-0A93-4FE5-9AEB-82659D88FDF2}" sibTransId="{D26091BC-B741-4F19-8822-C02EF5DEDA1A}"/>
    <dgm:cxn modelId="{082EFDE1-D2E5-4B5B-B584-A8EB02536436}" type="presOf" srcId="{85BDADF5-7A24-4660-A2E8-605C897CB7A7}" destId="{7B0257A0-761F-463A-9189-05439213C0C8}" srcOrd="0" destOrd="0" presId="urn:microsoft.com/office/officeart/2005/8/layout/hList1"/>
    <dgm:cxn modelId="{9560858E-9EE7-44AC-A2F6-A236CCF8AF6F}" srcId="{4DC97DA0-B7F1-411D-A034-641FAFD26B3F}" destId="{E551C415-525C-4597-92D1-9351E1844178}" srcOrd="3" destOrd="0" parTransId="{D4E1BBAC-A765-4826-9AA8-D6BA10FDB562}" sibTransId="{ED8F17D2-E5AC-4822-B9F9-A000AE046C0B}"/>
    <dgm:cxn modelId="{CD0CEC64-B329-4D92-8991-A37E5433C636}" type="presOf" srcId="{4DC97DA0-B7F1-411D-A034-641FAFD26B3F}" destId="{E95CB2A0-AFD9-47A5-98B6-8E2F68AA88B1}" srcOrd="0" destOrd="0" presId="urn:microsoft.com/office/officeart/2005/8/layout/hList1"/>
    <dgm:cxn modelId="{3B6E4EF6-9F0C-47AA-86F5-136B446DEC14}" srcId="{6789F34E-D67E-4E97-8C90-504B9F6D9226}" destId="{85BDADF5-7A24-4660-A2E8-605C897CB7A7}" srcOrd="1" destOrd="0" parTransId="{62DE1ADD-B2D0-4D9D-BD85-4A61DE6B40DE}" sibTransId="{ED3BBCD8-8E50-494D-922B-7848A4C04D73}"/>
    <dgm:cxn modelId="{CE2B5EB1-6461-458A-B921-FD223E7CE354}" type="presOf" srcId="{75940427-F7B5-4542-8282-22818C891467}" destId="{37D1897C-06E7-4EE5-A963-9376DB88CF0F}" srcOrd="0" destOrd="0" presId="urn:microsoft.com/office/officeart/2005/8/layout/hList1"/>
    <dgm:cxn modelId="{CF003972-DAEE-474A-A5A7-408F253168B4}" srcId="{6789F34E-D67E-4E97-8C90-504B9F6D9226}" destId="{4DC97DA0-B7F1-411D-A034-641FAFD26B3F}" srcOrd="0" destOrd="0" parTransId="{D4D2F2AC-CC58-415C-A593-3993650E52B5}" sibTransId="{B2705942-D614-4575-AB0E-C22B4C64ED96}"/>
    <dgm:cxn modelId="{ADCB111B-42E1-4B3F-B357-895FACF9F2BE}" srcId="{85BDADF5-7A24-4660-A2E8-605C897CB7A7}" destId="{FF96F2F2-2021-427D-9892-E852F0EFE705}" srcOrd="1" destOrd="0" parTransId="{8C92A1B3-266C-4932-B6F3-2588EFCDE6F2}" sibTransId="{53B90C94-08A8-4CF8-AFAA-8856CFA949BC}"/>
    <dgm:cxn modelId="{BFB87FFE-305E-46F9-A334-9D9ADB5795E3}" type="presOf" srcId="{AF547911-6DE0-4D29-A41F-7E8639196636}" destId="{235E526D-2233-4997-B9DA-5E18873F8F9E}" srcOrd="0" destOrd="1" presId="urn:microsoft.com/office/officeart/2005/8/layout/hList1"/>
    <dgm:cxn modelId="{27417810-F38E-4FA2-A25D-8CF56DA18595}" type="presOf" srcId="{6789F34E-D67E-4E97-8C90-504B9F6D9226}" destId="{59517787-96E4-44D7-8788-8CB4CC4A2C90}" srcOrd="0" destOrd="0" presId="urn:microsoft.com/office/officeart/2005/8/layout/hList1"/>
    <dgm:cxn modelId="{957DFC67-D137-45E3-8B20-CF08F03C9E5F}" srcId="{4DC97DA0-B7F1-411D-A034-641FAFD26B3F}" destId="{F24B6774-0FA2-4A11-A27F-26C51BB399E3}" srcOrd="1" destOrd="0" parTransId="{2D12E139-7B51-405E-AE60-141469848D75}" sibTransId="{14546768-8320-4518-8E55-7B7005D4D792}"/>
    <dgm:cxn modelId="{A2B23E83-F9CF-4721-824F-648FEEBE14D3}" type="presOf" srcId="{F24B6774-0FA2-4A11-A27F-26C51BB399E3}" destId="{37D1897C-06E7-4EE5-A963-9376DB88CF0F}" srcOrd="0" destOrd="1" presId="urn:microsoft.com/office/officeart/2005/8/layout/hList1"/>
    <dgm:cxn modelId="{32949228-8CA7-462B-B21A-60A04A686A89}" srcId="{85BDADF5-7A24-4660-A2E8-605C897CB7A7}" destId="{A6C6F758-A05F-4C5D-9A82-9B47F4B22400}" srcOrd="3" destOrd="0" parTransId="{3ECCD54A-A067-4BB7-841F-3EAB3A80ACFC}" sibTransId="{E19C786D-DD19-43DC-8115-6BD67CA30233}"/>
    <dgm:cxn modelId="{A4E14CA1-19F7-43DF-B102-C35BD61FDF9F}" type="presOf" srcId="{CC8F6B3D-D567-4C56-A5D2-1CB6037B35DC}" destId="{3E3CB1D0-6EF2-490C-AD54-7E2FB3DE49E3}" srcOrd="0" destOrd="0" presId="urn:microsoft.com/office/officeart/2005/8/layout/hList1"/>
    <dgm:cxn modelId="{271E2148-BC06-48AB-A32C-1EC86E98EE8D}" type="presOf" srcId="{A6C6F758-A05F-4C5D-9A82-9B47F4B22400}" destId="{3E3CB1D0-6EF2-490C-AD54-7E2FB3DE49E3}" srcOrd="0" destOrd="3" presId="urn:microsoft.com/office/officeart/2005/8/layout/hList1"/>
    <dgm:cxn modelId="{F6745F2F-E085-4400-A40F-F4EBB871D584}" srcId="{7E6C5A31-4D47-4022-81D9-A570668DF459}" destId="{AF547911-6DE0-4D29-A41F-7E8639196636}" srcOrd="1" destOrd="0" parTransId="{6CD76A8E-D32F-41D5-B11F-4365E7983905}" sibTransId="{43E4B96E-0C77-4701-A301-A90895C3FF28}"/>
    <dgm:cxn modelId="{F0A05718-6815-425C-B4F7-A8039FE06062}" srcId="{85BDADF5-7A24-4660-A2E8-605C897CB7A7}" destId="{CC8F6B3D-D567-4C56-A5D2-1CB6037B35DC}" srcOrd="0" destOrd="0" parTransId="{6D537098-0F07-4149-A885-E5DBC633D4FC}" sibTransId="{61893029-972D-4835-80D0-86A6ACA7C33B}"/>
    <dgm:cxn modelId="{67C0598A-26C7-47D7-8372-5FA38E4ADCD1}" type="presOf" srcId="{B3FAB830-68C8-48A2-ADD0-207EE7934869}" destId="{235E526D-2233-4997-B9DA-5E18873F8F9E}" srcOrd="0" destOrd="0" presId="urn:microsoft.com/office/officeart/2005/8/layout/hList1"/>
    <dgm:cxn modelId="{45D497A8-DF49-4A50-A9DF-FC1EB0228545}" type="presOf" srcId="{152DE9F4-C564-4870-AF19-514435C99D5C}" destId="{37D1897C-06E7-4EE5-A963-9376DB88CF0F}" srcOrd="0" destOrd="2" presId="urn:microsoft.com/office/officeart/2005/8/layout/hList1"/>
    <dgm:cxn modelId="{B9D10123-633A-4D7A-A88A-CAFB91642103}" srcId="{6789F34E-D67E-4E97-8C90-504B9F6D9226}" destId="{7E6C5A31-4D47-4022-81D9-A570668DF459}" srcOrd="2" destOrd="0" parTransId="{C1001B69-EA74-4D9E-8730-F35B963B13F9}" sibTransId="{43194E5D-456F-4D4F-8F07-78334A8FF9BA}"/>
    <dgm:cxn modelId="{3977AB0E-B164-4286-9D1A-F3B21A3C1818}" srcId="{7E6C5A31-4D47-4022-81D9-A570668DF459}" destId="{B3FAB830-68C8-48A2-ADD0-207EE7934869}" srcOrd="0" destOrd="0" parTransId="{CE5FFF30-58AC-43B9-9338-BAEE7FE3D2F6}" sibTransId="{014E6DA1-E24E-4997-9F67-EB2179B4D7C4}"/>
    <dgm:cxn modelId="{0F782CC2-CE04-4909-8C11-8F73A0668B88}" type="presOf" srcId="{E551C415-525C-4597-92D1-9351E1844178}" destId="{37D1897C-06E7-4EE5-A963-9376DB88CF0F}" srcOrd="0" destOrd="3" presId="urn:microsoft.com/office/officeart/2005/8/layout/hList1"/>
    <dgm:cxn modelId="{B455E458-462C-449A-A963-632FFD916DA1}" srcId="{4DC97DA0-B7F1-411D-A034-641FAFD26B3F}" destId="{152DE9F4-C564-4870-AF19-514435C99D5C}" srcOrd="2" destOrd="0" parTransId="{9AB29089-097C-440D-85BE-3D02AC7E4D38}" sibTransId="{B37CE656-CBBF-406A-B1E6-D12701DC4EF0}"/>
    <dgm:cxn modelId="{FC8DF6B4-7A85-4D31-9228-71A5EBD28FA8}" type="presOf" srcId="{D2403F42-50A5-41D9-92C8-4A0FF8D54709}" destId="{235E526D-2233-4997-B9DA-5E18873F8F9E}" srcOrd="0" destOrd="2" presId="urn:microsoft.com/office/officeart/2005/8/layout/hList1"/>
    <dgm:cxn modelId="{06D34138-4A79-4C53-AD4C-4FBA658AFD6F}" type="presParOf" srcId="{59517787-96E4-44D7-8788-8CB4CC4A2C90}" destId="{3C257AE6-176A-4B55-A3C6-A8DA803EF637}" srcOrd="0" destOrd="0" presId="urn:microsoft.com/office/officeart/2005/8/layout/hList1"/>
    <dgm:cxn modelId="{EBC487EA-553F-4AE8-804D-838A7A2229E1}" type="presParOf" srcId="{3C257AE6-176A-4B55-A3C6-A8DA803EF637}" destId="{E95CB2A0-AFD9-47A5-98B6-8E2F68AA88B1}" srcOrd="0" destOrd="0" presId="urn:microsoft.com/office/officeart/2005/8/layout/hList1"/>
    <dgm:cxn modelId="{37AD3EAB-2B58-44DF-A8C6-4CAB4C949BC8}" type="presParOf" srcId="{3C257AE6-176A-4B55-A3C6-A8DA803EF637}" destId="{37D1897C-06E7-4EE5-A963-9376DB88CF0F}" srcOrd="1" destOrd="0" presId="urn:microsoft.com/office/officeart/2005/8/layout/hList1"/>
    <dgm:cxn modelId="{C5777E12-E0CB-44BB-8AA3-252E03F0D82C}" type="presParOf" srcId="{59517787-96E4-44D7-8788-8CB4CC4A2C90}" destId="{86645A07-AE01-4906-88B3-952791B07C41}" srcOrd="1" destOrd="0" presId="urn:microsoft.com/office/officeart/2005/8/layout/hList1"/>
    <dgm:cxn modelId="{B3A6C7AB-7255-4853-9400-63E1BEDD7CEF}" type="presParOf" srcId="{59517787-96E4-44D7-8788-8CB4CC4A2C90}" destId="{7DDCE7EE-FCEE-4F1E-9C08-BD7029BAFB96}" srcOrd="2" destOrd="0" presId="urn:microsoft.com/office/officeart/2005/8/layout/hList1"/>
    <dgm:cxn modelId="{7BCB31F4-E8E5-4712-A9AA-1E66BAFAD63E}" type="presParOf" srcId="{7DDCE7EE-FCEE-4F1E-9C08-BD7029BAFB96}" destId="{7B0257A0-761F-463A-9189-05439213C0C8}" srcOrd="0" destOrd="0" presId="urn:microsoft.com/office/officeart/2005/8/layout/hList1"/>
    <dgm:cxn modelId="{1CF520CA-A758-4DD6-B759-6D61BA72BB41}" type="presParOf" srcId="{7DDCE7EE-FCEE-4F1E-9C08-BD7029BAFB96}" destId="{3E3CB1D0-6EF2-490C-AD54-7E2FB3DE49E3}" srcOrd="1" destOrd="0" presId="urn:microsoft.com/office/officeart/2005/8/layout/hList1"/>
    <dgm:cxn modelId="{DD15AF0E-7DE2-40CE-AFDA-0F4BBD60A89C}" type="presParOf" srcId="{59517787-96E4-44D7-8788-8CB4CC4A2C90}" destId="{C6F49B7E-9913-4698-B739-38C4A9C80B1A}" srcOrd="3" destOrd="0" presId="urn:microsoft.com/office/officeart/2005/8/layout/hList1"/>
    <dgm:cxn modelId="{6C3ED0F8-1CF3-485F-99B0-9A4911DC228A}" type="presParOf" srcId="{59517787-96E4-44D7-8788-8CB4CC4A2C90}" destId="{8C907C50-53DE-419A-9E6B-3D201C598B49}" srcOrd="4" destOrd="0" presId="urn:microsoft.com/office/officeart/2005/8/layout/hList1"/>
    <dgm:cxn modelId="{1DD5B492-BD9D-45D3-AC5D-CB478F6871E4}" type="presParOf" srcId="{8C907C50-53DE-419A-9E6B-3D201C598B49}" destId="{EEDCBAF8-8B88-46C9-97BD-4807527AB26E}" srcOrd="0" destOrd="0" presId="urn:microsoft.com/office/officeart/2005/8/layout/hList1"/>
    <dgm:cxn modelId="{641928C6-690B-4578-9926-4DE6452E6E92}" type="presParOf" srcId="{8C907C50-53DE-419A-9E6B-3D201C598B49}" destId="{235E526D-2233-4997-B9DA-5E18873F8F9E}"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6F59FB-D121-4187-A7AC-D883076B8FBB}" type="doc">
      <dgm:prSet loTypeId="urn:microsoft.com/office/officeart/2005/8/layout/venn2" loCatId="relationship" qsTypeId="urn:microsoft.com/office/officeart/2005/8/quickstyle/simple5" qsCatId="simple" csTypeId="urn:microsoft.com/office/officeart/2005/8/colors/accent1_4" csCatId="accent1" phldr="1"/>
      <dgm:spPr/>
      <dgm:t>
        <a:bodyPr/>
        <a:lstStyle/>
        <a:p>
          <a:endParaRPr lang="en-US"/>
        </a:p>
      </dgm:t>
    </dgm:pt>
    <dgm:pt modelId="{0CE99EA0-7DEF-401F-9AE5-557610301F83}">
      <dgm:prSet phldrT="[Text]" custT="1"/>
      <dgm:spPr/>
      <dgm:t>
        <a:bodyPr/>
        <a:lstStyle/>
        <a:p>
          <a:r>
            <a:rPr lang="en-US" sz="1800" dirty="0" smtClean="0"/>
            <a:t>Machine Learning</a:t>
          </a:r>
          <a:endParaRPr lang="en-US" sz="1800" dirty="0"/>
        </a:p>
      </dgm:t>
    </dgm:pt>
    <dgm:pt modelId="{AFC675B9-11E2-4371-B296-EE0752AAA865}" type="parTrans" cxnId="{95AA9491-965F-4DB6-860F-9187A5F177CA}">
      <dgm:prSet/>
      <dgm:spPr/>
      <dgm:t>
        <a:bodyPr/>
        <a:lstStyle/>
        <a:p>
          <a:endParaRPr lang="en-US" sz="2400"/>
        </a:p>
      </dgm:t>
    </dgm:pt>
    <dgm:pt modelId="{32883F55-A17B-47E0-9A9B-0728FAFBFD41}" type="sibTrans" cxnId="{95AA9491-965F-4DB6-860F-9187A5F177CA}">
      <dgm:prSet/>
      <dgm:spPr/>
      <dgm:t>
        <a:bodyPr/>
        <a:lstStyle/>
        <a:p>
          <a:endParaRPr lang="en-US" sz="2400"/>
        </a:p>
      </dgm:t>
    </dgm:pt>
    <dgm:pt modelId="{FE42ABEC-8E73-4D28-80CF-1194E336BE2B}">
      <dgm:prSet phldrT="[Text]" custT="1"/>
      <dgm:spPr/>
      <dgm:t>
        <a:bodyPr/>
        <a:lstStyle/>
        <a:p>
          <a:r>
            <a:rPr lang="en-US" sz="1800" dirty="0" smtClean="0"/>
            <a:t>Deep Learning</a:t>
          </a:r>
          <a:endParaRPr lang="en-US" sz="1800" dirty="0"/>
        </a:p>
      </dgm:t>
    </dgm:pt>
    <dgm:pt modelId="{D51FC626-3B15-462A-B5B6-D1CBE162C316}" type="parTrans" cxnId="{9C3BD4E4-EDD6-422E-9FBB-F9ECB48BEC76}">
      <dgm:prSet/>
      <dgm:spPr/>
      <dgm:t>
        <a:bodyPr/>
        <a:lstStyle/>
        <a:p>
          <a:endParaRPr lang="en-US" sz="2400"/>
        </a:p>
      </dgm:t>
    </dgm:pt>
    <dgm:pt modelId="{FFD6AA6E-E89A-4AE6-AF4E-B9ECF95F415B}" type="sibTrans" cxnId="{9C3BD4E4-EDD6-422E-9FBB-F9ECB48BEC76}">
      <dgm:prSet/>
      <dgm:spPr/>
      <dgm:t>
        <a:bodyPr/>
        <a:lstStyle/>
        <a:p>
          <a:endParaRPr lang="en-US" sz="2400"/>
        </a:p>
      </dgm:t>
    </dgm:pt>
    <dgm:pt modelId="{DE2E1E5C-8512-454C-8E0E-A7AF999F8469}">
      <dgm:prSet phldrT="[Text]" custT="1"/>
      <dgm:spPr/>
      <dgm:t>
        <a:bodyPr/>
        <a:lstStyle/>
        <a:p>
          <a:r>
            <a:rPr lang="en-US" sz="1800" dirty="0" smtClean="0"/>
            <a:t>Artificial Intelligence</a:t>
          </a:r>
          <a:endParaRPr lang="en-US" sz="1800" dirty="0"/>
        </a:p>
      </dgm:t>
    </dgm:pt>
    <dgm:pt modelId="{BBD0B929-7FB2-47FD-8EA2-4F0FA0D45FD2}" type="sibTrans" cxnId="{0E9E7762-D92B-481F-8040-4121762593C7}">
      <dgm:prSet/>
      <dgm:spPr/>
      <dgm:t>
        <a:bodyPr/>
        <a:lstStyle/>
        <a:p>
          <a:endParaRPr lang="en-US" sz="2400"/>
        </a:p>
      </dgm:t>
    </dgm:pt>
    <dgm:pt modelId="{819A4D62-E5C4-43A3-9B2A-B46402C03726}" type="parTrans" cxnId="{0E9E7762-D92B-481F-8040-4121762593C7}">
      <dgm:prSet/>
      <dgm:spPr/>
      <dgm:t>
        <a:bodyPr/>
        <a:lstStyle/>
        <a:p>
          <a:endParaRPr lang="en-US" sz="2400"/>
        </a:p>
      </dgm:t>
    </dgm:pt>
    <dgm:pt modelId="{83E5B360-CC5A-492A-993D-854FC9F65966}" type="pres">
      <dgm:prSet presAssocID="{646F59FB-D121-4187-A7AC-D883076B8FBB}" presName="Name0" presStyleCnt="0">
        <dgm:presLayoutVars>
          <dgm:chMax val="7"/>
          <dgm:resizeHandles val="exact"/>
        </dgm:presLayoutVars>
      </dgm:prSet>
      <dgm:spPr/>
      <dgm:t>
        <a:bodyPr/>
        <a:lstStyle/>
        <a:p>
          <a:endParaRPr lang="en-US"/>
        </a:p>
      </dgm:t>
    </dgm:pt>
    <dgm:pt modelId="{22B8C246-8156-4367-BE38-1B5EE5025A3B}" type="pres">
      <dgm:prSet presAssocID="{646F59FB-D121-4187-A7AC-D883076B8FBB}" presName="comp1" presStyleCnt="0"/>
      <dgm:spPr/>
      <dgm:t>
        <a:bodyPr/>
        <a:lstStyle/>
        <a:p>
          <a:endParaRPr lang="en-US"/>
        </a:p>
      </dgm:t>
    </dgm:pt>
    <dgm:pt modelId="{80052593-F116-4228-85EB-6243272E5185}" type="pres">
      <dgm:prSet presAssocID="{646F59FB-D121-4187-A7AC-D883076B8FBB}" presName="circle1" presStyleLbl="node1" presStyleIdx="0" presStyleCnt="3" custScaleX="109393" custLinFactNeighborX="-1696" custLinFactNeighborY="-4974"/>
      <dgm:spPr/>
      <dgm:t>
        <a:bodyPr/>
        <a:lstStyle/>
        <a:p>
          <a:endParaRPr lang="en-US"/>
        </a:p>
      </dgm:t>
    </dgm:pt>
    <dgm:pt modelId="{D517F9C3-93CE-473C-8D12-82864097587A}" type="pres">
      <dgm:prSet presAssocID="{646F59FB-D121-4187-A7AC-D883076B8FBB}" presName="c1text" presStyleLbl="node1" presStyleIdx="0" presStyleCnt="3">
        <dgm:presLayoutVars>
          <dgm:bulletEnabled val="1"/>
        </dgm:presLayoutVars>
      </dgm:prSet>
      <dgm:spPr/>
      <dgm:t>
        <a:bodyPr/>
        <a:lstStyle/>
        <a:p>
          <a:endParaRPr lang="en-US"/>
        </a:p>
      </dgm:t>
    </dgm:pt>
    <dgm:pt modelId="{0A12E03B-B2AD-44C8-8C55-3E6A80D6F8C9}" type="pres">
      <dgm:prSet presAssocID="{646F59FB-D121-4187-A7AC-D883076B8FBB}" presName="comp2" presStyleCnt="0"/>
      <dgm:spPr/>
      <dgm:t>
        <a:bodyPr/>
        <a:lstStyle/>
        <a:p>
          <a:endParaRPr lang="en-US"/>
        </a:p>
      </dgm:t>
    </dgm:pt>
    <dgm:pt modelId="{1B3CB825-EC9F-4BD7-B011-225DF7AE52F8}" type="pres">
      <dgm:prSet presAssocID="{646F59FB-D121-4187-A7AC-D883076B8FBB}" presName="circle2" presStyleLbl="node1" presStyleIdx="1" presStyleCnt="3" custScaleX="106034" custLinFactNeighborX="-2009" custLinFactNeighborY="-134"/>
      <dgm:spPr/>
      <dgm:t>
        <a:bodyPr/>
        <a:lstStyle/>
        <a:p>
          <a:endParaRPr lang="en-US"/>
        </a:p>
      </dgm:t>
    </dgm:pt>
    <dgm:pt modelId="{59BC16C2-2D5D-4634-9BE4-753A88505D32}" type="pres">
      <dgm:prSet presAssocID="{646F59FB-D121-4187-A7AC-D883076B8FBB}" presName="c2text" presStyleLbl="node1" presStyleIdx="1" presStyleCnt="3">
        <dgm:presLayoutVars>
          <dgm:bulletEnabled val="1"/>
        </dgm:presLayoutVars>
      </dgm:prSet>
      <dgm:spPr/>
      <dgm:t>
        <a:bodyPr/>
        <a:lstStyle/>
        <a:p>
          <a:endParaRPr lang="en-US"/>
        </a:p>
      </dgm:t>
    </dgm:pt>
    <dgm:pt modelId="{062D2CA4-DA5A-498B-9AC4-8CAB9A1600B1}" type="pres">
      <dgm:prSet presAssocID="{646F59FB-D121-4187-A7AC-D883076B8FBB}" presName="comp3" presStyleCnt="0"/>
      <dgm:spPr/>
      <dgm:t>
        <a:bodyPr/>
        <a:lstStyle/>
        <a:p>
          <a:endParaRPr lang="en-US"/>
        </a:p>
      </dgm:t>
    </dgm:pt>
    <dgm:pt modelId="{BD0C7DC0-DDC3-4DC0-BB3B-4DA938AA8842}" type="pres">
      <dgm:prSet presAssocID="{646F59FB-D121-4187-A7AC-D883076B8FBB}" presName="circle3" presStyleLbl="node1" presStyleIdx="2" presStyleCnt="3" custLinFactNeighborX="1079" custLinFactNeighborY="-883"/>
      <dgm:spPr/>
      <dgm:t>
        <a:bodyPr/>
        <a:lstStyle/>
        <a:p>
          <a:endParaRPr lang="en-US"/>
        </a:p>
      </dgm:t>
    </dgm:pt>
    <dgm:pt modelId="{F0EF8124-B9FE-4C15-B0F0-EE0E1D44158C}" type="pres">
      <dgm:prSet presAssocID="{646F59FB-D121-4187-A7AC-D883076B8FBB}" presName="c3text" presStyleLbl="node1" presStyleIdx="2" presStyleCnt="3">
        <dgm:presLayoutVars>
          <dgm:bulletEnabled val="1"/>
        </dgm:presLayoutVars>
      </dgm:prSet>
      <dgm:spPr/>
      <dgm:t>
        <a:bodyPr/>
        <a:lstStyle/>
        <a:p>
          <a:endParaRPr lang="en-US"/>
        </a:p>
      </dgm:t>
    </dgm:pt>
  </dgm:ptLst>
  <dgm:cxnLst>
    <dgm:cxn modelId="{F550BBA6-09A5-444A-8AE6-D418D6F4CA31}" type="presOf" srcId="{FE42ABEC-8E73-4D28-80CF-1194E336BE2B}" destId="{F0EF8124-B9FE-4C15-B0F0-EE0E1D44158C}" srcOrd="1" destOrd="0" presId="urn:microsoft.com/office/officeart/2005/8/layout/venn2"/>
    <dgm:cxn modelId="{CA2B1B55-6972-4349-A860-2FF824928987}" type="presOf" srcId="{FE42ABEC-8E73-4D28-80CF-1194E336BE2B}" destId="{BD0C7DC0-DDC3-4DC0-BB3B-4DA938AA8842}" srcOrd="0" destOrd="0" presId="urn:microsoft.com/office/officeart/2005/8/layout/venn2"/>
    <dgm:cxn modelId="{083F735C-BE26-4262-BBA2-4777FB3BC681}" type="presOf" srcId="{646F59FB-D121-4187-A7AC-D883076B8FBB}" destId="{83E5B360-CC5A-492A-993D-854FC9F65966}" srcOrd="0" destOrd="0" presId="urn:microsoft.com/office/officeart/2005/8/layout/venn2"/>
    <dgm:cxn modelId="{40C819C8-33BC-4664-A0EF-19F239A21ACD}" type="presOf" srcId="{DE2E1E5C-8512-454C-8E0E-A7AF999F8469}" destId="{80052593-F116-4228-85EB-6243272E5185}" srcOrd="0" destOrd="0" presId="urn:microsoft.com/office/officeart/2005/8/layout/venn2"/>
    <dgm:cxn modelId="{635239F2-B57C-42D4-AAAE-130E05E89C46}" type="presOf" srcId="{0CE99EA0-7DEF-401F-9AE5-557610301F83}" destId="{1B3CB825-EC9F-4BD7-B011-225DF7AE52F8}" srcOrd="0" destOrd="0" presId="urn:microsoft.com/office/officeart/2005/8/layout/venn2"/>
    <dgm:cxn modelId="{95AA9491-965F-4DB6-860F-9187A5F177CA}" srcId="{646F59FB-D121-4187-A7AC-D883076B8FBB}" destId="{0CE99EA0-7DEF-401F-9AE5-557610301F83}" srcOrd="1" destOrd="0" parTransId="{AFC675B9-11E2-4371-B296-EE0752AAA865}" sibTransId="{32883F55-A17B-47E0-9A9B-0728FAFBFD41}"/>
    <dgm:cxn modelId="{CA02E06C-7A57-4944-89FE-F71E1BAFA25C}" type="presOf" srcId="{DE2E1E5C-8512-454C-8E0E-A7AF999F8469}" destId="{D517F9C3-93CE-473C-8D12-82864097587A}" srcOrd="1" destOrd="0" presId="urn:microsoft.com/office/officeart/2005/8/layout/venn2"/>
    <dgm:cxn modelId="{08148341-53AB-4C29-878C-707D3B6C2B0D}" type="presOf" srcId="{0CE99EA0-7DEF-401F-9AE5-557610301F83}" destId="{59BC16C2-2D5D-4634-9BE4-753A88505D32}" srcOrd="1" destOrd="0" presId="urn:microsoft.com/office/officeart/2005/8/layout/venn2"/>
    <dgm:cxn modelId="{0E9E7762-D92B-481F-8040-4121762593C7}" srcId="{646F59FB-D121-4187-A7AC-D883076B8FBB}" destId="{DE2E1E5C-8512-454C-8E0E-A7AF999F8469}" srcOrd="0" destOrd="0" parTransId="{819A4D62-E5C4-43A3-9B2A-B46402C03726}" sibTransId="{BBD0B929-7FB2-47FD-8EA2-4F0FA0D45FD2}"/>
    <dgm:cxn modelId="{9C3BD4E4-EDD6-422E-9FBB-F9ECB48BEC76}" srcId="{646F59FB-D121-4187-A7AC-D883076B8FBB}" destId="{FE42ABEC-8E73-4D28-80CF-1194E336BE2B}" srcOrd="2" destOrd="0" parTransId="{D51FC626-3B15-462A-B5B6-D1CBE162C316}" sibTransId="{FFD6AA6E-E89A-4AE6-AF4E-B9ECF95F415B}"/>
    <dgm:cxn modelId="{E90152A9-59F0-4DFD-8A21-C90098ED2022}" type="presParOf" srcId="{83E5B360-CC5A-492A-993D-854FC9F65966}" destId="{22B8C246-8156-4367-BE38-1B5EE5025A3B}" srcOrd="0" destOrd="0" presId="urn:microsoft.com/office/officeart/2005/8/layout/venn2"/>
    <dgm:cxn modelId="{080F1874-FA3B-4582-9017-9B8087B962BC}" type="presParOf" srcId="{22B8C246-8156-4367-BE38-1B5EE5025A3B}" destId="{80052593-F116-4228-85EB-6243272E5185}" srcOrd="0" destOrd="0" presId="urn:microsoft.com/office/officeart/2005/8/layout/venn2"/>
    <dgm:cxn modelId="{54C1A36F-59EF-4897-A348-642289CC1DDB}" type="presParOf" srcId="{22B8C246-8156-4367-BE38-1B5EE5025A3B}" destId="{D517F9C3-93CE-473C-8D12-82864097587A}" srcOrd="1" destOrd="0" presId="urn:microsoft.com/office/officeart/2005/8/layout/venn2"/>
    <dgm:cxn modelId="{033B3D8E-FE4E-4728-8A80-BA6202922F21}" type="presParOf" srcId="{83E5B360-CC5A-492A-993D-854FC9F65966}" destId="{0A12E03B-B2AD-44C8-8C55-3E6A80D6F8C9}" srcOrd="1" destOrd="0" presId="urn:microsoft.com/office/officeart/2005/8/layout/venn2"/>
    <dgm:cxn modelId="{23DD724E-DB04-4D4D-B75A-88AF93CC16A9}" type="presParOf" srcId="{0A12E03B-B2AD-44C8-8C55-3E6A80D6F8C9}" destId="{1B3CB825-EC9F-4BD7-B011-225DF7AE52F8}" srcOrd="0" destOrd="0" presId="urn:microsoft.com/office/officeart/2005/8/layout/venn2"/>
    <dgm:cxn modelId="{CE84340E-4A4C-4ADE-8D38-EF948EE6962F}" type="presParOf" srcId="{0A12E03B-B2AD-44C8-8C55-3E6A80D6F8C9}" destId="{59BC16C2-2D5D-4634-9BE4-753A88505D32}" srcOrd="1" destOrd="0" presId="urn:microsoft.com/office/officeart/2005/8/layout/venn2"/>
    <dgm:cxn modelId="{EB151327-062B-4AA6-9A81-BCA907AC05C6}" type="presParOf" srcId="{83E5B360-CC5A-492A-993D-854FC9F65966}" destId="{062D2CA4-DA5A-498B-9AC4-8CAB9A1600B1}" srcOrd="2" destOrd="0" presId="urn:microsoft.com/office/officeart/2005/8/layout/venn2"/>
    <dgm:cxn modelId="{5507ABA6-611B-4F9D-A768-9278B9BB4418}" type="presParOf" srcId="{062D2CA4-DA5A-498B-9AC4-8CAB9A1600B1}" destId="{BD0C7DC0-DDC3-4DC0-BB3B-4DA938AA8842}" srcOrd="0" destOrd="0" presId="urn:microsoft.com/office/officeart/2005/8/layout/venn2"/>
    <dgm:cxn modelId="{5736541E-A135-41A8-BFA0-77BE227999AD}" type="presParOf" srcId="{062D2CA4-DA5A-498B-9AC4-8CAB9A1600B1}" destId="{F0EF8124-B9FE-4C15-B0F0-EE0E1D44158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47FA6-94AF-496A-B7B2-B00246BD4C32}">
      <dsp:nvSpPr>
        <dsp:cNvPr id="0" name=""/>
        <dsp:cNvSpPr/>
      </dsp:nvSpPr>
      <dsp:spPr>
        <a:xfrm>
          <a:off x="2692571" y="1574885"/>
          <a:ext cx="1168056" cy="116805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Data Science</a:t>
          </a:r>
          <a:endParaRPr lang="en-US" sz="2000" kern="1200" dirty="0"/>
        </a:p>
      </dsp:txBody>
      <dsp:txXfrm>
        <a:off x="2863629" y="1745943"/>
        <a:ext cx="825940" cy="825940"/>
      </dsp:txXfrm>
    </dsp:sp>
    <dsp:sp modelId="{F8B30BF7-820F-4E35-BDA5-18AC84C659EA}">
      <dsp:nvSpPr>
        <dsp:cNvPr id="0" name=""/>
        <dsp:cNvSpPr/>
      </dsp:nvSpPr>
      <dsp:spPr>
        <a:xfrm rot="10800000">
          <a:off x="1561805" y="1992465"/>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59A945D-6B53-427C-902A-BD995510020A}">
      <dsp:nvSpPr>
        <dsp:cNvPr id="0" name=""/>
        <dsp:cNvSpPr/>
      </dsp:nvSpPr>
      <dsp:spPr>
        <a:xfrm>
          <a:off x="1006978" y="1715052"/>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dirty="0" smtClean="0"/>
            <a:t>Data Acquisition</a:t>
          </a:r>
          <a:endParaRPr lang="en-US" sz="1400" kern="1200" dirty="0"/>
        </a:p>
      </dsp:txBody>
      <dsp:txXfrm>
        <a:off x="1032979" y="1741053"/>
        <a:ext cx="1057651" cy="835721"/>
      </dsp:txXfrm>
    </dsp:sp>
    <dsp:sp modelId="{61F1142A-6108-4153-85E2-EC5C09E1AA51}">
      <dsp:nvSpPr>
        <dsp:cNvPr id="0" name=""/>
        <dsp:cNvSpPr/>
      </dsp:nvSpPr>
      <dsp:spPr>
        <a:xfrm rot="13500000">
          <a:off x="1907567" y="1157720"/>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5AF3F2C-C491-43E5-AF17-4D86DAE7EAEE}">
      <dsp:nvSpPr>
        <dsp:cNvPr id="0" name=""/>
        <dsp:cNvSpPr/>
      </dsp:nvSpPr>
      <dsp:spPr>
        <a:xfrm>
          <a:off x="1509230" y="502509"/>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dirty="0" smtClean="0"/>
            <a:t>Data Management / Storage</a:t>
          </a:r>
          <a:endParaRPr lang="en-US" sz="1400" kern="1200" dirty="0"/>
        </a:p>
      </dsp:txBody>
      <dsp:txXfrm>
        <a:off x="1535231" y="528510"/>
        <a:ext cx="1057651" cy="835721"/>
      </dsp:txXfrm>
    </dsp:sp>
    <dsp:sp modelId="{3CDC4D91-C8BA-4F40-9519-E747DFFEBF02}">
      <dsp:nvSpPr>
        <dsp:cNvPr id="0" name=""/>
        <dsp:cNvSpPr/>
      </dsp:nvSpPr>
      <dsp:spPr>
        <a:xfrm rot="16200000">
          <a:off x="2742312" y="811958"/>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7D9F826-2ADD-4432-ABC4-846E01461FEF}">
      <dsp:nvSpPr>
        <dsp:cNvPr id="0" name=""/>
        <dsp:cNvSpPr/>
      </dsp:nvSpPr>
      <dsp:spPr>
        <a:xfrm>
          <a:off x="2721773" y="257"/>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dirty="0" smtClean="0"/>
            <a:t>Data Preparation</a:t>
          </a:r>
          <a:endParaRPr lang="en-US" sz="1400" kern="1200" dirty="0"/>
        </a:p>
      </dsp:txBody>
      <dsp:txXfrm>
        <a:off x="2747774" y="26258"/>
        <a:ext cx="1057651" cy="835721"/>
      </dsp:txXfrm>
    </dsp:sp>
    <dsp:sp modelId="{1F48D95F-CC44-4205-AE76-865A632B370A}">
      <dsp:nvSpPr>
        <dsp:cNvPr id="0" name=""/>
        <dsp:cNvSpPr/>
      </dsp:nvSpPr>
      <dsp:spPr>
        <a:xfrm rot="18900000">
          <a:off x="3577057" y="1157720"/>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0F02CB1-7C87-4FE9-A6C3-866752AA4362}">
      <dsp:nvSpPr>
        <dsp:cNvPr id="0" name=""/>
        <dsp:cNvSpPr/>
      </dsp:nvSpPr>
      <dsp:spPr>
        <a:xfrm>
          <a:off x="3934316" y="502509"/>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dirty="0" smtClean="0"/>
            <a:t>Data Modelling</a:t>
          </a:r>
          <a:endParaRPr lang="en-US" sz="1400" kern="1200" dirty="0"/>
        </a:p>
      </dsp:txBody>
      <dsp:txXfrm>
        <a:off x="3960317" y="528510"/>
        <a:ext cx="1057651" cy="835721"/>
      </dsp:txXfrm>
    </dsp:sp>
    <dsp:sp modelId="{CDCBF7BB-7F11-4D57-8DB4-07C232597A4E}">
      <dsp:nvSpPr>
        <dsp:cNvPr id="0" name=""/>
        <dsp:cNvSpPr/>
      </dsp:nvSpPr>
      <dsp:spPr>
        <a:xfrm>
          <a:off x="3922820" y="1992465"/>
          <a:ext cx="1068574" cy="332896"/>
        </a:xfrm>
        <a:prstGeom prst="lef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765A563-BB79-4F25-ABCA-19323C18BA27}">
      <dsp:nvSpPr>
        <dsp:cNvPr id="0" name=""/>
        <dsp:cNvSpPr/>
      </dsp:nvSpPr>
      <dsp:spPr>
        <a:xfrm>
          <a:off x="4436567" y="1715052"/>
          <a:ext cx="1109653" cy="8877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dirty="0" smtClean="0"/>
            <a:t>Data Analysis /Visualization</a:t>
          </a:r>
          <a:endParaRPr lang="en-US" sz="1400" kern="1200" dirty="0"/>
        </a:p>
      </dsp:txBody>
      <dsp:txXfrm>
        <a:off x="4462568" y="1741053"/>
        <a:ext cx="1057651" cy="835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C1132-03B2-4024-B65B-7E4B5C4A13E0}">
      <dsp:nvSpPr>
        <dsp:cNvPr id="0" name=""/>
        <dsp:cNvSpPr/>
      </dsp:nvSpPr>
      <dsp:spPr>
        <a:xfrm>
          <a:off x="4032" y="0"/>
          <a:ext cx="3282476" cy="9094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EDP Era</a:t>
          </a:r>
          <a:endParaRPr lang="en-US" sz="3900" kern="1200" dirty="0"/>
        </a:p>
      </dsp:txBody>
      <dsp:txXfrm>
        <a:off x="30668" y="26636"/>
        <a:ext cx="3229204" cy="856152"/>
      </dsp:txXfrm>
    </dsp:sp>
    <dsp:sp modelId="{E2671DED-96F5-4350-9E60-49AE467F9CE9}">
      <dsp:nvSpPr>
        <dsp:cNvPr id="0" name=""/>
        <dsp:cNvSpPr/>
      </dsp:nvSpPr>
      <dsp:spPr>
        <a:xfrm>
          <a:off x="3386562" y="0"/>
          <a:ext cx="1585449" cy="9094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3386562" y="181885"/>
        <a:ext cx="1312622" cy="545654"/>
      </dsp:txXfrm>
    </dsp:sp>
    <dsp:sp modelId="{B6F7B629-AAB0-4268-9258-2CE8F242B705}">
      <dsp:nvSpPr>
        <dsp:cNvPr id="0" name=""/>
        <dsp:cNvSpPr/>
      </dsp:nvSpPr>
      <dsp:spPr>
        <a:xfrm>
          <a:off x="5020059" y="0"/>
          <a:ext cx="3510308" cy="9094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Cloud Era</a:t>
          </a:r>
          <a:endParaRPr lang="en-US" sz="3900" kern="1200" dirty="0"/>
        </a:p>
      </dsp:txBody>
      <dsp:txXfrm>
        <a:off x="5046695" y="26636"/>
        <a:ext cx="3457036" cy="856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CB2A0-AFD9-47A5-98B6-8E2F68AA88B1}">
      <dsp:nvSpPr>
        <dsp:cNvPr id="0" name=""/>
        <dsp:cNvSpPr/>
      </dsp:nvSpPr>
      <dsp:spPr>
        <a:xfrm>
          <a:off x="2643"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NFV</a:t>
          </a:r>
          <a:endParaRPr lang="en-US" sz="1100" kern="1200" dirty="0"/>
        </a:p>
      </dsp:txBody>
      <dsp:txXfrm>
        <a:off x="2643" y="169103"/>
        <a:ext cx="2577107" cy="316800"/>
      </dsp:txXfrm>
    </dsp:sp>
    <dsp:sp modelId="{37D1897C-06E7-4EE5-A963-9376DB88CF0F}">
      <dsp:nvSpPr>
        <dsp:cNvPr id="0" name=""/>
        <dsp:cNvSpPr/>
      </dsp:nvSpPr>
      <dsp:spPr>
        <a:xfrm>
          <a:off x="2643"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dirty="0" smtClean="0"/>
            <a:t>Network Function Virtualization </a:t>
          </a:r>
          <a:r>
            <a:rPr lang="en-US" sz="1100" kern="1200" dirty="0" smtClean="0"/>
            <a:t>(routing, load balancing, firewalls packaged on virtual machines (VMs) – leads to statistically multiplexing of HW resource</a:t>
          </a:r>
          <a:endParaRPr lang="en-US" sz="1100" kern="1200" dirty="0"/>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smtClean="0"/>
            <a:t>Reduced Cost considerably, better utilization of HW</a:t>
          </a:r>
          <a:endParaRPr lang="en-US" sz="1100" kern="1200" dirty="0"/>
        </a:p>
        <a:p>
          <a:pPr marL="57150" lvl="1" indent="-57150" algn="l" defTabSz="488950">
            <a:lnSpc>
              <a:spcPct val="90000"/>
            </a:lnSpc>
            <a:spcBef>
              <a:spcPct val="0"/>
            </a:spcBef>
            <a:spcAft>
              <a:spcPct val="15000"/>
            </a:spcAft>
            <a:buChar char="••"/>
          </a:pPr>
          <a:r>
            <a:rPr lang="en-US" sz="1100" kern="1200" dirty="0" smtClean="0">
              <a:hlinkClick xmlns:r="http://schemas.openxmlformats.org/officeDocument/2006/relationships" r:id="" action="ppaction://hlinksldjump"/>
            </a:rPr>
            <a:t>Details</a:t>
          </a:r>
          <a:endParaRPr lang="en-US" sz="1100" kern="1200" dirty="0"/>
        </a:p>
      </dsp:txBody>
      <dsp:txXfrm>
        <a:off x="2643" y="485903"/>
        <a:ext cx="2577107" cy="1783392"/>
      </dsp:txXfrm>
    </dsp:sp>
    <dsp:sp modelId="{7B0257A0-761F-463A-9189-05439213C0C8}">
      <dsp:nvSpPr>
        <dsp:cNvPr id="0" name=""/>
        <dsp:cNvSpPr/>
      </dsp:nvSpPr>
      <dsp:spPr>
        <a:xfrm>
          <a:off x="2940545"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SDN</a:t>
          </a:r>
          <a:endParaRPr lang="en-US" sz="1100" kern="1200" dirty="0"/>
        </a:p>
      </dsp:txBody>
      <dsp:txXfrm>
        <a:off x="2940545" y="169103"/>
        <a:ext cx="2577107" cy="316800"/>
      </dsp:txXfrm>
    </dsp:sp>
    <dsp:sp modelId="{3E3CB1D0-6EF2-490C-AD54-7E2FB3DE49E3}">
      <dsp:nvSpPr>
        <dsp:cNvPr id="0" name=""/>
        <dsp:cNvSpPr/>
      </dsp:nvSpPr>
      <dsp:spPr>
        <a:xfrm>
          <a:off x="2940545"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dirty="0" smtClean="0"/>
            <a:t>Software Defined Networking</a:t>
          </a:r>
          <a:endParaRPr lang="en-US" sz="1100" b="1" kern="1200" dirty="0"/>
        </a:p>
        <a:p>
          <a:pPr marL="57150" lvl="1" indent="-57150" algn="l" defTabSz="488950">
            <a:lnSpc>
              <a:spcPct val="90000"/>
            </a:lnSpc>
            <a:spcBef>
              <a:spcPct val="0"/>
            </a:spcBef>
            <a:spcAft>
              <a:spcPct val="15000"/>
            </a:spcAft>
            <a:buChar char="••"/>
          </a:pPr>
          <a:r>
            <a:rPr lang="en-US" sz="1100" b="0" i="0" kern="1200" dirty="0" smtClean="0"/>
            <a:t>The physical separation of the network control plane from the forwarding plane, and where a control plane controls several devices.</a:t>
          </a:r>
          <a:endParaRPr lang="en-US" sz="1100" kern="1200" dirty="0"/>
        </a:p>
        <a:p>
          <a:pPr marL="57150" lvl="1" indent="-57150" algn="l" defTabSz="488950">
            <a:lnSpc>
              <a:spcPct val="90000"/>
            </a:lnSpc>
            <a:spcBef>
              <a:spcPct val="0"/>
            </a:spcBef>
            <a:spcAft>
              <a:spcPct val="15000"/>
            </a:spcAft>
            <a:buChar char="••"/>
          </a:pPr>
          <a:r>
            <a:rPr lang="en-US" sz="1100" kern="1200" dirty="0" smtClean="0"/>
            <a:t>Proprietary Control plane separated from generic forwarding  plane – eliminates need of specialized HW -&gt; further cost reduction</a:t>
          </a:r>
          <a:endParaRPr lang="en-US" sz="1100" kern="1200" dirty="0"/>
        </a:p>
        <a:p>
          <a:pPr marL="57150" lvl="1" indent="-57150" algn="l" defTabSz="488950">
            <a:lnSpc>
              <a:spcPct val="90000"/>
            </a:lnSpc>
            <a:spcBef>
              <a:spcPct val="0"/>
            </a:spcBef>
            <a:spcAft>
              <a:spcPct val="15000"/>
            </a:spcAft>
            <a:buChar char="••"/>
          </a:pPr>
          <a:r>
            <a:rPr lang="en-US" sz="1100" kern="1200" dirty="0" smtClean="0">
              <a:hlinkClick xmlns:r="http://schemas.openxmlformats.org/officeDocument/2006/relationships" r:id="" action="ppaction://hlinksldjump"/>
            </a:rPr>
            <a:t>Details</a:t>
          </a:r>
          <a:endParaRPr lang="en-US" sz="1100" kern="1200" dirty="0"/>
        </a:p>
      </dsp:txBody>
      <dsp:txXfrm>
        <a:off x="2940545" y="485903"/>
        <a:ext cx="2577107" cy="1783392"/>
      </dsp:txXfrm>
    </dsp:sp>
    <dsp:sp modelId="{EEDCBAF8-8B88-46C9-97BD-4807527AB26E}">
      <dsp:nvSpPr>
        <dsp:cNvPr id="0" name=""/>
        <dsp:cNvSpPr/>
      </dsp:nvSpPr>
      <dsp:spPr>
        <a:xfrm>
          <a:off x="5878448" y="169103"/>
          <a:ext cx="2577107" cy="316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err="1" smtClean="0"/>
            <a:t>IoT</a:t>
          </a:r>
          <a:endParaRPr lang="en-US" sz="1100" kern="1200" dirty="0"/>
        </a:p>
      </dsp:txBody>
      <dsp:txXfrm>
        <a:off x="5878448" y="169103"/>
        <a:ext cx="2577107" cy="316800"/>
      </dsp:txXfrm>
    </dsp:sp>
    <dsp:sp modelId="{235E526D-2233-4997-B9DA-5E18873F8F9E}">
      <dsp:nvSpPr>
        <dsp:cNvPr id="0" name=""/>
        <dsp:cNvSpPr/>
      </dsp:nvSpPr>
      <dsp:spPr>
        <a:xfrm>
          <a:off x="5878448" y="485903"/>
          <a:ext cx="2577107" cy="17833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dirty="0" smtClean="0"/>
            <a:t>Internet of Things</a:t>
          </a:r>
          <a:endParaRPr lang="en-US" sz="1100" b="1" kern="1200" dirty="0"/>
        </a:p>
        <a:p>
          <a:pPr marL="57150" lvl="1" indent="-57150" algn="l" defTabSz="488950">
            <a:lnSpc>
              <a:spcPct val="90000"/>
            </a:lnSpc>
            <a:spcBef>
              <a:spcPct val="0"/>
            </a:spcBef>
            <a:spcAft>
              <a:spcPct val="15000"/>
            </a:spcAft>
            <a:buChar char="••"/>
          </a:pPr>
          <a:r>
            <a:rPr lang="en-US" sz="1100" kern="1200" dirty="0" smtClean="0"/>
            <a:t>Each device connected to internet, collecting data, transferring data to Central Cloud based storage</a:t>
          </a:r>
          <a:endParaRPr lang="en-US" sz="1100" kern="1200" dirty="0"/>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smtClean="0"/>
            <a:t>Abundance of data, easily accessible  data</a:t>
          </a:r>
          <a:endParaRPr lang="en-US" sz="1100" kern="1200" dirty="0"/>
        </a:p>
      </dsp:txBody>
      <dsp:txXfrm>
        <a:off x="5878448" y="485903"/>
        <a:ext cx="2577107" cy="1783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52593-F116-4228-85EB-6243272E5185}">
      <dsp:nvSpPr>
        <dsp:cNvPr id="0" name=""/>
        <dsp:cNvSpPr/>
      </dsp:nvSpPr>
      <dsp:spPr>
        <a:xfrm>
          <a:off x="170608" y="0"/>
          <a:ext cx="3844864" cy="3514726"/>
        </a:xfrm>
        <a:prstGeom prst="ellipse">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Artificial Intelligence</a:t>
          </a:r>
          <a:endParaRPr lang="en-US" sz="1800" kern="1200" dirty="0"/>
        </a:p>
      </dsp:txBody>
      <dsp:txXfrm>
        <a:off x="1421150" y="175736"/>
        <a:ext cx="1343780" cy="527208"/>
      </dsp:txXfrm>
    </dsp:sp>
    <dsp:sp modelId="{1B3CB825-EC9F-4BD7-B011-225DF7AE52F8}">
      <dsp:nvSpPr>
        <dsp:cNvPr id="0" name=""/>
        <dsp:cNvSpPr/>
      </dsp:nvSpPr>
      <dsp:spPr>
        <a:xfrm>
          <a:off x="702140" y="875149"/>
          <a:ext cx="2795103" cy="2636044"/>
        </a:xfrm>
        <a:prstGeom prst="ellipse">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Machine Learning</a:t>
          </a:r>
          <a:endParaRPr lang="en-US" sz="1800" kern="1200" dirty="0"/>
        </a:p>
      </dsp:txBody>
      <dsp:txXfrm>
        <a:off x="1448432" y="1039901"/>
        <a:ext cx="1302518" cy="494258"/>
      </dsp:txXfrm>
    </dsp:sp>
    <dsp:sp modelId="{BD0C7DC0-DDC3-4DC0-BB3B-4DA938AA8842}">
      <dsp:nvSpPr>
        <dsp:cNvPr id="0" name=""/>
        <dsp:cNvSpPr/>
      </dsp:nvSpPr>
      <dsp:spPr>
        <a:xfrm>
          <a:off x="1292930" y="1741845"/>
          <a:ext cx="1757363" cy="1757363"/>
        </a:xfrm>
        <a:prstGeom prst="ellipse">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Deep Learning</a:t>
          </a:r>
          <a:endParaRPr lang="en-US" sz="1800" kern="1200" dirty="0"/>
        </a:p>
      </dsp:txBody>
      <dsp:txXfrm>
        <a:off x="1550290" y="2181186"/>
        <a:ext cx="1242643" cy="87868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07F47-C2C0-4BCB-9AD3-AE04CE4CAA2F}" type="datetimeFigureOut">
              <a:rPr lang="en-US" smtClean="0"/>
              <a:t>6/14/2020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35028E-47DD-4B58-8D43-F65505D0BC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Twitter" TargetMode="External"/><Relationship Id="rId5" Type="http://schemas.openxmlformats.org/officeDocument/2006/relationships/hyperlink" Target="https://en.wikipedia.org/wiki/Microsoft_Corporation" TargetMode="External"/><Relationship Id="rId4" Type="http://schemas.openxmlformats.org/officeDocument/2006/relationships/hyperlink" Target="https://en.wikipedia.org/wiki/Chatterb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1FA580-EC3E-418B-8029-FD0545166DC9}" type="slidenum">
              <a:rPr lang="en-US" smtClean="0"/>
              <a:pPr/>
              <a:t>1</a:t>
            </a:fld>
            <a:endParaRPr lang="en-US"/>
          </a:p>
        </p:txBody>
      </p:sp>
    </p:spTree>
    <p:extLst>
      <p:ext uri="{BB962C8B-B14F-4D97-AF65-F5344CB8AC3E}">
        <p14:creationId xmlns:p14="http://schemas.microsoft.com/office/powerpoint/2010/main" val="424826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7</a:t>
            </a:fld>
            <a:endParaRPr lang="en-US"/>
          </a:p>
        </p:txBody>
      </p:sp>
    </p:spTree>
    <p:extLst>
      <p:ext uri="{BB962C8B-B14F-4D97-AF65-F5344CB8AC3E}">
        <p14:creationId xmlns:p14="http://schemas.microsoft.com/office/powerpoint/2010/main" val="292332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25</a:t>
            </a:fld>
            <a:endParaRPr lang="en-US"/>
          </a:p>
        </p:txBody>
      </p:sp>
    </p:spTree>
    <p:extLst>
      <p:ext uri="{BB962C8B-B14F-4D97-AF65-F5344CB8AC3E}">
        <p14:creationId xmlns:p14="http://schemas.microsoft.com/office/powerpoint/2010/main" val="96359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Difference between data vs</a:t>
            </a:r>
            <a:r>
              <a:rPr lang="en-US" baseline="0" dirty="0" smtClean="0"/>
              <a:t> information ? e.g. marks of students in a class is raw data; average score of class, top 5 percentile etc. is information</a:t>
            </a:r>
          </a:p>
          <a:p>
            <a:pPr marL="228600" indent="-228600">
              <a:buFont typeface="+mj-lt"/>
              <a:buAutoNum type="arabicPeriod"/>
            </a:pPr>
            <a:r>
              <a:rPr lang="en-US" baseline="0" dirty="0" smtClean="0"/>
              <a:t>Data Preparation – R (</a:t>
            </a:r>
            <a:r>
              <a:rPr lang="en-US" baseline="0" dirty="0" err="1" smtClean="0"/>
              <a:t>readr</a:t>
            </a:r>
            <a:r>
              <a:rPr lang="en-US" baseline="0" dirty="0" smtClean="0"/>
              <a:t>, </a:t>
            </a:r>
            <a:r>
              <a:rPr lang="en-US" baseline="0" dirty="0" err="1" smtClean="0"/>
              <a:t>readcsv</a:t>
            </a:r>
            <a:r>
              <a:rPr lang="en-US" baseline="0" dirty="0" smtClean="0"/>
              <a:t>); Python (pandas, </a:t>
            </a:r>
            <a:r>
              <a:rPr lang="en-US" baseline="0" dirty="0" err="1" smtClean="0"/>
              <a:t>numpy</a:t>
            </a:r>
            <a:r>
              <a:rPr lang="en-US" baseline="0" dirty="0" smtClean="0"/>
              <a:t>) – ask for examples from audience, FSO data example</a:t>
            </a:r>
            <a:endParaRPr lang="en-US" dirty="0" smtClean="0"/>
          </a:p>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29</a:t>
            </a:fld>
            <a:endParaRPr lang="en-US"/>
          </a:p>
        </p:txBody>
      </p:sp>
    </p:spTree>
    <p:extLst>
      <p:ext uri="{BB962C8B-B14F-4D97-AF65-F5344CB8AC3E}">
        <p14:creationId xmlns:p14="http://schemas.microsoft.com/office/powerpoint/2010/main" val="116543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For data scientists, software is the generalization of a specific aspect of a data analysis. So if specific parts of a data analysis may require implementing or applying a number of procedures or tools together. Software is the encompassing of all these tools into a specific module or procedure that can be repeatedly applied in a variety of settings. So software allows for the systematizing and the standardizing of a procedure, so that different people can use it and understand what it's </a:t>
            </a:r>
            <a:r>
              <a:rPr lang="en-US" dirty="0" err="1" smtClean="0"/>
              <a:t>gonna</a:t>
            </a:r>
            <a:r>
              <a:rPr lang="en-US" dirty="0" smtClean="0"/>
              <a:t> do, at any given time. What software is useful for, is that it formalizes and abstracts the functionality of a set of procedures or tools, by developing a well defined interface to the analysis. So the software will have an interface, or a set of inputs and a set of outputs that are well understood. </a:t>
            </a:r>
          </a:p>
          <a:p>
            <a:r>
              <a:rPr lang="en-US" dirty="0" smtClean="0"/>
              <a:t>So for example, most statistical packages will have a linear regression, a function which has a very well defined interface, usually. For example, you'll have to input things like the outcome and the set of predictors, and maybe there will be some other inputs like the data set or weights. But most linear regression functions kind of work in that way. And importantly the user does not have to know exactly how the linear regression calculation is done underneath the hood. Rather, they only need to know that they need to specify the outcome, the predictors, and a couple of other things. And so the linear regression function abstracts all the details that go on underneath, that are required to implement linear regression, so that the user can apply the tool in a variety of settings.</a:t>
            </a:r>
          </a:p>
          <a:p>
            <a:r>
              <a:rPr lang="en-US" sz="1200" kern="1200" dirty="0" smtClean="0">
                <a:solidFill>
                  <a:schemeClr val="tx1"/>
                </a:solidFill>
                <a:effectLst/>
                <a:latin typeface="+mn-lt"/>
                <a:ea typeface="+mn-ea"/>
                <a:cs typeface="+mn-cs"/>
              </a:rPr>
              <a:t>So there are basically three kind of levels of software that I can think about, going from kind of the simplest to the most abstract. And so at the first level you might just have some code that you wrote, and so this is really the first step towards encapsulating automation of a set of procedures. For example, you might have a loop of some sort, never repeats an operation multiple times. So this is the first tip. And then the next step might be some sort of function. So regardless of what language you may be using, often there will be some notion of a function, which is used to encapsulate a set of instructions. And the key thing about a function is that you'll have to define some sort of interface, which will be the inputs to the function. And then the function may have a set of outputs or it may have some side effect for example, if it's a plotting function. And then, so the user only needs to know those inputs and kind of what the outputs will be. And so this is kind of the first level of abstraction that you might encounter, where you have to actually define and interface to that function. And then the very highest level is the actual software package. Which will often be a collection of functions or functions in other things. That will be a little bit more formal because there'll be a very specific interface or API that a user has to understand. And often for a software package there'll be a level of convenience features for users, like documentation, or examples, or tutorials that may come with it, to help the user, to kind of apply the software to many different settings. So a full on software package will be most general in the sense that it should be applicable to kind of more than one setting. And maybe become more broadly useful to people. So, one question that you'll find yourself asking, is at what point do you need to systematize common tasks and procedures across projects versus, you know, recreating code or writing new code from scratch on every new project? Now it depends on a variety of factors and answering this question may require communication within your team, and with people outside of your team potentially. Because you may need to have an understanding of how often a given process is repeated, or how often a given type of data analysis is done, in order to weigh the costs and the benefits of kind of investing in either a software package or something like that. And so within your team, you may want to ask yourself, is the data analysis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do, is that something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build upon for future work, or is it just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a one shot deal. Now in my experience, there are relatively few one shot deals out there. Often you will have to do a certain analysis or a certain type of analysis more than once, twice, or even three times. And at that point, it's usually often, you've kind of reached the threshold where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write some code, write some software, or at least a function. So the point at which you need to systematize a given set of procedures, is probably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sooner than you think it is. Because things will more likely be done more than once. Now the initial investment for developing more formal software will be higher, of course, but that will likely pay off in savings in time down the road. So my basic rule of thumb is that, if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do something once, that does happen on occasion, just write some code and document it very well. The important thing is that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make sure that you understand what the code does, and so that requires both writing the code well and writing documentation. </a:t>
            </a:r>
            <a:r>
              <a:rPr lang="en-US" sz="1200" kern="1200" dirty="0" err="1" smtClean="0">
                <a:solidFill>
                  <a:schemeClr val="tx1"/>
                </a:solidFill>
                <a:effectLst/>
                <a:latin typeface="+mn-lt"/>
                <a:ea typeface="+mn-ea"/>
                <a:cs typeface="+mn-cs"/>
              </a:rPr>
              <a:t>Cuz</a:t>
            </a:r>
            <a:r>
              <a:rPr lang="en-US" sz="1200" kern="1200" dirty="0" smtClean="0">
                <a:solidFill>
                  <a:schemeClr val="tx1"/>
                </a:solidFill>
                <a:effectLst/>
                <a:latin typeface="+mn-lt"/>
                <a:ea typeface="+mn-ea"/>
                <a:cs typeface="+mn-cs"/>
              </a:rPr>
              <a:t>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be able to reproduce it down the road, in case you ever come back to it, or in case someone else comes back to it, and needs to understand what was done. If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do something twice, write a function. This allows you to abstract a small piece of code, it forces you to define an interface, so you have well defined inputs and outputs. And that will allow for other people to access a given function and apply it to whatever situation they're in. And then if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do something three times or more, you should think about writing a small package. It doesn't have to be commercial level software. But a small package which encapsulates the set of operations that you're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doing in a given analysis. And also write some real documentation so that people can understand what's supposed to be going on, and can apply the software to a different situation if they have to.</a:t>
            </a:r>
          </a:p>
          <a:p>
            <a:r>
              <a:rPr lang="en-US" sz="1200" b="1" kern="1200" dirty="0" smtClean="0">
                <a:solidFill>
                  <a:schemeClr val="tx1"/>
                </a:solidFill>
                <a:effectLst/>
                <a:latin typeface="+mn-lt"/>
                <a:ea typeface="+mn-ea"/>
                <a:cs typeface="+mn-cs"/>
              </a:rPr>
              <a:t>Explore our Catalog</a:t>
            </a:r>
          </a:p>
          <a:p>
            <a:r>
              <a:rPr lang="en-US" sz="1200" b="1" kern="1200" dirty="0" smtClean="0">
                <a:solidFill>
                  <a:schemeClr val="tx1"/>
                </a:solidFill>
                <a:effectLst/>
                <a:latin typeface="+mn-lt"/>
                <a:ea typeface="+mn-ea"/>
                <a:cs typeface="+mn-cs"/>
              </a:rPr>
              <a:t>Join for free and get personalized recommendations, updates and offers.</a:t>
            </a:r>
          </a:p>
          <a:p>
            <a:r>
              <a:rPr lang="en-US" sz="1200" b="1" kern="1200" dirty="0" smtClean="0">
                <a:solidFill>
                  <a:schemeClr val="tx1"/>
                </a:solidFill>
                <a:effectLst/>
                <a:latin typeface="+mn-lt"/>
                <a:ea typeface="+mn-ea"/>
                <a:cs typeface="+mn-cs"/>
              </a:rPr>
              <a:t>Get Started</a:t>
            </a:r>
          </a:p>
          <a:p>
            <a:r>
              <a:rPr lang="en-US" sz="1200" b="1" i="0" kern="1200" dirty="0" smtClean="0">
                <a:solidFill>
                  <a:schemeClr val="tx1"/>
                </a:solidFill>
                <a:effectLst/>
                <a:latin typeface="+mn-lt"/>
                <a:ea typeface="+mn-ea"/>
                <a:cs typeface="+mn-cs"/>
              </a:rPr>
              <a:t>Coursera</a:t>
            </a:r>
          </a:p>
          <a:p>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31</a:t>
            </a:fld>
            <a:endParaRPr lang="en-US"/>
          </a:p>
        </p:txBody>
      </p:sp>
    </p:spTree>
    <p:extLst>
      <p:ext uri="{BB962C8B-B14F-4D97-AF65-F5344CB8AC3E}">
        <p14:creationId xmlns:p14="http://schemas.microsoft.com/office/powerpoint/2010/main" val="2391284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 controversial</a:t>
            </a:r>
            <a:r>
              <a:rPr lang="en-US" baseline="0" dirty="0" smtClean="0"/>
              <a:t> emotion experiment</a:t>
            </a:r>
          </a:p>
          <a:p>
            <a:r>
              <a:rPr lang="en-US" sz="1200" b="1" i="0" kern="1200" dirty="0" err="1" smtClean="0">
                <a:solidFill>
                  <a:schemeClr val="tx1"/>
                </a:solidFill>
                <a:effectLst/>
                <a:latin typeface="+mn-lt"/>
                <a:ea typeface="+mn-ea"/>
                <a:cs typeface="+mn-cs"/>
              </a:rPr>
              <a:t>Tay</a:t>
            </a:r>
            <a:r>
              <a:rPr lang="en-US" sz="1200" b="0" i="0" kern="1200" dirty="0" smtClean="0">
                <a:solidFill>
                  <a:schemeClr val="tx1"/>
                </a:solidFill>
                <a:effectLst/>
                <a:latin typeface="+mn-lt"/>
                <a:ea typeface="+mn-ea"/>
                <a:cs typeface="+mn-cs"/>
              </a:rPr>
              <a:t> was an </a:t>
            </a:r>
            <a:r>
              <a:rPr lang="en-US" sz="1200" b="0" i="0" u="none" strike="noStrike" kern="1200" dirty="0" smtClean="0">
                <a:solidFill>
                  <a:schemeClr val="tx1"/>
                </a:solidFill>
                <a:effectLst/>
                <a:latin typeface="+mn-lt"/>
                <a:ea typeface="+mn-ea"/>
                <a:cs typeface="+mn-cs"/>
                <a:hlinkClick r:id="rId3" tooltip="Artificial intelligence"/>
              </a:rPr>
              <a:t>artificial intelligence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Chatterbot"/>
              </a:rPr>
              <a:t>chatter bot</a:t>
            </a:r>
            <a:r>
              <a:rPr lang="en-US" sz="1200" b="0" i="0" kern="1200" dirty="0" smtClean="0">
                <a:solidFill>
                  <a:schemeClr val="tx1"/>
                </a:solidFill>
                <a:effectLst/>
                <a:latin typeface="+mn-lt"/>
                <a:ea typeface="+mn-ea"/>
                <a:cs typeface="+mn-cs"/>
              </a:rPr>
              <a:t> that was originally released by </a:t>
            </a:r>
            <a:r>
              <a:rPr lang="en-US" sz="1200" b="0" i="0" u="none" strike="noStrike" kern="1200" dirty="0" smtClean="0">
                <a:solidFill>
                  <a:schemeClr val="tx1"/>
                </a:solidFill>
                <a:effectLst/>
                <a:latin typeface="+mn-lt"/>
                <a:ea typeface="+mn-ea"/>
                <a:cs typeface="+mn-cs"/>
                <a:hlinkClick r:id="rId5" tooltip="Microsoft Corporation"/>
              </a:rPr>
              <a:t>Microsoft Corporation</a:t>
            </a:r>
            <a:r>
              <a:rPr lang="en-US" sz="1200" b="0" i="0" kern="1200" dirty="0" smtClean="0">
                <a:solidFill>
                  <a:schemeClr val="tx1"/>
                </a:solidFill>
                <a:effectLst/>
                <a:latin typeface="+mn-lt"/>
                <a:ea typeface="+mn-ea"/>
                <a:cs typeface="+mn-cs"/>
              </a:rPr>
              <a:t> via </a:t>
            </a:r>
            <a:r>
              <a:rPr lang="en-US" sz="1200" b="0" i="0" u="none" strike="noStrike" kern="1200" dirty="0" smtClean="0">
                <a:solidFill>
                  <a:schemeClr val="tx1"/>
                </a:solidFill>
                <a:effectLst/>
                <a:latin typeface="+mn-lt"/>
                <a:ea typeface="+mn-ea"/>
                <a:cs typeface="+mn-cs"/>
                <a:hlinkClick r:id="rId6" tooltip="Twitter"/>
              </a:rPr>
              <a:t>Twitter</a:t>
            </a:r>
            <a:r>
              <a:rPr lang="en-US" sz="1200" b="0" i="0" kern="1200" dirty="0" smtClean="0">
                <a:solidFill>
                  <a:schemeClr val="tx1"/>
                </a:solidFill>
                <a:effectLst/>
                <a:latin typeface="+mn-lt"/>
                <a:ea typeface="+mn-ea"/>
                <a:cs typeface="+mn-cs"/>
              </a:rPr>
              <a:t> on March 23, 2016; it caused subsequent controversy when the bot began to post inflammatory and offensive tweets through its Twitter account, forcing Microsoft to shut down the service only 16 hours after its launch</a:t>
            </a:r>
            <a:endParaRPr lang="en-US" dirty="0"/>
          </a:p>
        </p:txBody>
      </p:sp>
      <p:sp>
        <p:nvSpPr>
          <p:cNvPr id="4" name="Slide Number Placeholder 3"/>
          <p:cNvSpPr>
            <a:spLocks noGrp="1"/>
          </p:cNvSpPr>
          <p:nvPr>
            <p:ph type="sldNum" sz="quarter" idx="10"/>
          </p:nvPr>
        </p:nvSpPr>
        <p:spPr/>
        <p:txBody>
          <a:bodyPr/>
          <a:lstStyle/>
          <a:p>
            <a:fld id="{8035028E-47DD-4B58-8D43-F65505D0BCB1}" type="slidenum">
              <a:rPr lang="en-US" smtClean="0"/>
              <a:t>36</a:t>
            </a:fld>
            <a:endParaRPr lang="en-US"/>
          </a:p>
        </p:txBody>
      </p:sp>
    </p:spTree>
    <p:extLst>
      <p:ext uri="{BB962C8B-B14F-4D97-AF65-F5344CB8AC3E}">
        <p14:creationId xmlns:p14="http://schemas.microsoft.com/office/powerpoint/2010/main" val="136523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Second level</a:t>
            </a:r>
            <a:endParaRPr kumimoji="0" lang="en-GB" sz="2400" u="none" strike="noStrike" kern="1200" cap="none" spc="0" normalizeH="0" noProof="0" dirty="0" smtClean="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smtClean="0">
                <a:ln>
                  <a:noFill/>
                </a:ln>
                <a:solidFill>
                  <a:srgbClr val="101141"/>
                </a:solidFill>
                <a:effectLst/>
                <a:uLnTx/>
                <a:uFillTx/>
                <a:latin typeface="Arial"/>
                <a:cs typeface="Arial"/>
              </a:rPr>
              <a:t>Lorem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sit </a:t>
            </a:r>
            <a:r>
              <a:rPr kumimoji="0" lang="en-GB" sz="2400" u="none" strike="noStrike" kern="1200" cap="none" spc="0" normalizeH="0" noProof="0" dirty="0" err="1" smtClean="0">
                <a:ln>
                  <a:noFill/>
                </a:ln>
                <a:solidFill>
                  <a:srgbClr val="101141"/>
                </a:solidFill>
                <a:effectLst/>
                <a:uLnTx/>
                <a:uFillTx/>
                <a:latin typeface="Arial"/>
                <a:cs typeface="Arial"/>
              </a:rPr>
              <a:t>amet</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dolor</a:t>
            </a:r>
            <a:r>
              <a:rPr kumimoji="0" lang="en-GB" sz="2400" u="none" strike="noStrike" kern="1200" cap="none" spc="0" normalizeH="0" noProof="0" dirty="0" smtClean="0">
                <a:ln>
                  <a:noFill/>
                </a:ln>
                <a:solidFill>
                  <a:srgbClr val="101141"/>
                </a:solidFill>
                <a:effectLst/>
                <a:uLnTx/>
                <a:uFillTx/>
                <a:latin typeface="Arial"/>
                <a:cs typeface="Arial"/>
              </a:rPr>
              <a:t> </a:t>
            </a:r>
            <a:r>
              <a:rPr kumimoji="0" lang="en-GB" sz="2400" u="none" strike="noStrike" kern="1200" cap="none" spc="0" normalizeH="0" noProof="0" dirty="0" err="1" smtClean="0">
                <a:ln>
                  <a:noFill/>
                </a:ln>
                <a:solidFill>
                  <a:srgbClr val="101141"/>
                </a:solidFill>
                <a:effectLst/>
                <a:uLnTx/>
                <a:uFillTx/>
                <a:latin typeface="Arial"/>
                <a:cs typeface="Arial"/>
              </a:rPr>
              <a:t>ipsum</a:t>
            </a:r>
            <a:r>
              <a:rPr kumimoji="0" lang="en-GB" sz="2400" u="none" strike="noStrike" kern="1200" cap="none" spc="0" normalizeH="0" noProof="0" dirty="0" smtClean="0">
                <a:ln>
                  <a:noFill/>
                </a:ln>
                <a:solidFill>
                  <a:srgbClr val="101141"/>
                </a:solidFill>
                <a:effectLst/>
                <a:uLnTx/>
                <a:uFillTx/>
                <a:latin typeface="Arial"/>
                <a:cs typeface="Arial"/>
              </a:rPr>
              <a:t> </a:t>
            </a:r>
            <a:endParaRPr lang="en-US" dirty="0" smtClean="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Deemed</a:t>
            </a:r>
            <a:r>
              <a:rPr lang="en-US" sz="1100" baseline="0" dirty="0" smtClean="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4"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Slide heading here and it can run in two lines</a:t>
            </a:r>
          </a:p>
        </p:txBody>
      </p:sp>
    </p:spTree>
    <p:extLst>
      <p:ext uri="{BB962C8B-B14F-4D97-AF65-F5344CB8AC3E}">
        <p14:creationId xmlns:p14="http://schemas.microsoft.com/office/powerpoint/2010/main" val="1093409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00CD-ED43-46FE-944D-35A18843FC79}"/>
              </a:ext>
            </a:extLst>
          </p:cNvPr>
          <p:cNvSpPr>
            <a:spLocks noGrp="1"/>
          </p:cNvSpPr>
          <p:nvPr>
            <p:ph type="ctrTitle"/>
          </p:nvPr>
        </p:nvSpPr>
        <p:spPr>
          <a:xfrm>
            <a:off x="1143000" y="1987062"/>
            <a:ext cx="6858000" cy="1522901"/>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AC8A1D-A335-4338-BF91-B13190DB9D4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8" name="Picture 7">
            <a:extLst>
              <a:ext uri="{FF2B5EF4-FFF2-40B4-BE49-F238E27FC236}">
                <a16:creationId xmlns:a16="http://schemas.microsoft.com/office/drawing/2014/main" id="{0CE9D669-5A12-4F50-8FAF-C89743F6FC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75" y="240690"/>
            <a:ext cx="1112907" cy="1449998"/>
          </a:xfrm>
          <a:prstGeom prst="rect">
            <a:avLst/>
          </a:prstGeom>
        </p:spPr>
      </p:pic>
      <p:pic>
        <p:nvPicPr>
          <p:cNvPr id="9" name="Picture 8">
            <a:extLst>
              <a:ext uri="{FF2B5EF4-FFF2-40B4-BE49-F238E27FC236}">
                <a16:creationId xmlns:a16="http://schemas.microsoft.com/office/drawing/2014/main" id="{A0F69D62-0BC0-4856-8B0E-EB56B8FBD2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482" y="655386"/>
            <a:ext cx="2260722" cy="683655"/>
          </a:xfrm>
          <a:prstGeom prst="rect">
            <a:avLst/>
          </a:prstGeom>
        </p:spPr>
      </p:pic>
      <p:sp>
        <p:nvSpPr>
          <p:cNvPr id="10" name="Date Placeholder 3">
            <a:extLst>
              <a:ext uri="{FF2B5EF4-FFF2-40B4-BE49-F238E27FC236}">
                <a16:creationId xmlns:a16="http://schemas.microsoft.com/office/drawing/2014/main" id="{57AB13E6-DB63-4C49-BA70-8AFFC9F3CC29}"/>
              </a:ext>
            </a:extLst>
          </p:cNvPr>
          <p:cNvSpPr>
            <a:spLocks noGrp="1"/>
          </p:cNvSpPr>
          <p:nvPr>
            <p:ph type="dt" sz="half" idx="10"/>
          </p:nvPr>
        </p:nvSpPr>
        <p:spPr>
          <a:xfrm>
            <a:off x="628650" y="6356351"/>
            <a:ext cx="1714500" cy="365125"/>
          </a:xfrm>
        </p:spPr>
        <p:txBody>
          <a:bodyPr/>
          <a:lstStyle/>
          <a:p>
            <a:fld id="{24DC790F-7421-49B5-A335-8A15BB65C9AD}" type="datetime1">
              <a:rPr lang="en-US" smtClean="0"/>
              <a:t>6/14/2020</a:t>
            </a:fld>
            <a:endParaRPr lang="en-US"/>
          </a:p>
        </p:txBody>
      </p:sp>
      <p:sp>
        <p:nvSpPr>
          <p:cNvPr id="11" name="Footer Placeholder 4">
            <a:extLst>
              <a:ext uri="{FF2B5EF4-FFF2-40B4-BE49-F238E27FC236}">
                <a16:creationId xmlns:a16="http://schemas.microsoft.com/office/drawing/2014/main" id="{DFF979C4-3847-43C0-BE86-76D699EDFC21}"/>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12" name="Slide Number Placeholder 5">
            <a:extLst>
              <a:ext uri="{FF2B5EF4-FFF2-40B4-BE49-F238E27FC236}">
                <a16:creationId xmlns:a16="http://schemas.microsoft.com/office/drawing/2014/main" id="{87DC9952-3525-4589-B72C-ECF3FBFE26FC}"/>
              </a:ext>
            </a:extLst>
          </p:cNvPr>
          <p:cNvSpPr>
            <a:spLocks noGrp="1"/>
          </p:cNvSpPr>
          <p:nvPr>
            <p:ph type="sldNum" sz="quarter" idx="12"/>
          </p:nvPr>
        </p:nvSpPr>
        <p:spPr>
          <a:xfrm>
            <a:off x="6457950" y="6356351"/>
            <a:ext cx="2057400" cy="365125"/>
          </a:xfrm>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554096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3076-454E-4BA8-A102-132B5057F1C9}"/>
              </a:ext>
            </a:extLst>
          </p:cNvPr>
          <p:cNvSpPr>
            <a:spLocks noGrp="1"/>
          </p:cNvSpPr>
          <p:nvPr>
            <p:ph type="title"/>
          </p:nvPr>
        </p:nvSpPr>
        <p:spPr>
          <a:xfrm>
            <a:off x="628650" y="1145570"/>
            <a:ext cx="7886700" cy="997989"/>
          </a:xfrm>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E6AAAEF1-D903-445F-994F-004B0B23D507}"/>
              </a:ext>
            </a:extLst>
          </p:cNvPr>
          <p:cNvSpPr>
            <a:spLocks noGrp="1"/>
          </p:cNvSpPr>
          <p:nvPr>
            <p:ph idx="1"/>
          </p:nvPr>
        </p:nvSpPr>
        <p:spPr>
          <a:xfrm>
            <a:off x="628650" y="2262555"/>
            <a:ext cx="7886700" cy="391440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0421F57-C7B0-42A9-A8DA-E4088DA7010E}"/>
              </a:ext>
            </a:extLst>
          </p:cNvPr>
          <p:cNvSpPr>
            <a:spLocks noGrp="1"/>
          </p:cNvSpPr>
          <p:nvPr>
            <p:ph type="dt" sz="half" idx="10"/>
          </p:nvPr>
        </p:nvSpPr>
        <p:spPr>
          <a:xfrm>
            <a:off x="628650" y="6356351"/>
            <a:ext cx="1714500" cy="365125"/>
          </a:xfrm>
        </p:spPr>
        <p:txBody>
          <a:bodyPr/>
          <a:lstStyle/>
          <a:p>
            <a:fld id="{5D1E2D5E-AC7B-4B37-9246-DABB8770DABE}" type="datetime1">
              <a:rPr lang="en-US" smtClean="0"/>
              <a:t>6/14/2020</a:t>
            </a:fld>
            <a:endParaRPr lang="en-US"/>
          </a:p>
        </p:txBody>
      </p:sp>
      <p:sp>
        <p:nvSpPr>
          <p:cNvPr id="5" name="Footer Placeholder 4">
            <a:extLst>
              <a:ext uri="{FF2B5EF4-FFF2-40B4-BE49-F238E27FC236}">
                <a16:creationId xmlns:a16="http://schemas.microsoft.com/office/drawing/2014/main" id="{7204947D-0CF8-4D28-9D1E-C5D5B621F79B}"/>
              </a:ext>
            </a:extLst>
          </p:cNvPr>
          <p:cNvSpPr>
            <a:spLocks noGrp="1"/>
          </p:cNvSpPr>
          <p:nvPr>
            <p:ph type="ftr" sz="quarter" idx="11"/>
          </p:nvPr>
        </p:nvSpPr>
        <p:spPr>
          <a:xfrm>
            <a:off x="2686050" y="6356351"/>
            <a:ext cx="3429000" cy="365125"/>
          </a:xfrm>
        </p:spPr>
        <p:txBody>
          <a:bodyPr/>
          <a:lstStyle/>
          <a:p>
            <a:r>
              <a:rPr lang="en-US" dirty="0"/>
              <a:t>CS ZG525 / CSI ZG525/ ES ZG526: ADVANCED COMPUTER NETWORKS</a:t>
            </a:r>
          </a:p>
        </p:txBody>
      </p:sp>
      <p:sp>
        <p:nvSpPr>
          <p:cNvPr id="6" name="Slide Number Placeholder 5">
            <a:extLst>
              <a:ext uri="{FF2B5EF4-FFF2-40B4-BE49-F238E27FC236}">
                <a16:creationId xmlns:a16="http://schemas.microsoft.com/office/drawing/2014/main" id="{04DD744D-C12E-439A-A195-8742E4A94F53}"/>
              </a:ext>
            </a:extLst>
          </p:cNvPr>
          <p:cNvSpPr>
            <a:spLocks noGrp="1"/>
          </p:cNvSpPr>
          <p:nvPr>
            <p:ph type="sldNum" sz="quarter" idx="12"/>
          </p:nvPr>
        </p:nvSpPr>
        <p:spPr/>
        <p:txBody>
          <a:bodyPr/>
          <a:lstStyle/>
          <a:p>
            <a:fld id="{29C7079E-14CB-49E3-8BA8-C540CEA3A588}" type="slidenum">
              <a:rPr lang="en-US" smtClean="0"/>
              <a:t>‹#›</a:t>
            </a:fld>
            <a:endParaRPr lang="en-US"/>
          </a:p>
        </p:txBody>
      </p:sp>
      <p:pic>
        <p:nvPicPr>
          <p:cNvPr id="7" name="Picture 6">
            <a:extLst>
              <a:ext uri="{FF2B5EF4-FFF2-40B4-BE49-F238E27FC236}">
                <a16:creationId xmlns:a16="http://schemas.microsoft.com/office/drawing/2014/main" id="{BDFD0A83-FB8F-46A4-BD77-6D2EF6BBF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75584" y="169910"/>
            <a:ext cx="2110841" cy="976022"/>
          </a:xfrm>
          <a:prstGeom prst="rect">
            <a:avLst/>
          </a:prstGeom>
        </p:spPr>
      </p:pic>
      <p:pic>
        <p:nvPicPr>
          <p:cNvPr id="8" name="Picture 7">
            <a:extLst>
              <a:ext uri="{FF2B5EF4-FFF2-40B4-BE49-F238E27FC236}">
                <a16:creationId xmlns:a16="http://schemas.microsoft.com/office/drawing/2014/main" id="{DD4A800B-A963-4222-970C-E54BDBF840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7576" y="169911"/>
            <a:ext cx="765617" cy="997517"/>
          </a:xfrm>
          <a:prstGeom prst="rect">
            <a:avLst/>
          </a:prstGeom>
        </p:spPr>
      </p:pic>
      <p:pic>
        <p:nvPicPr>
          <p:cNvPr id="9" name="Picture 8">
            <a:extLst>
              <a:ext uri="{FF2B5EF4-FFF2-40B4-BE49-F238E27FC236}">
                <a16:creationId xmlns:a16="http://schemas.microsoft.com/office/drawing/2014/main" id="{65E7CA1B-08E2-483D-842C-FE4B1CDFD1E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9018" y="442167"/>
            <a:ext cx="1497998" cy="453003"/>
          </a:xfrm>
          <a:prstGeom prst="rect">
            <a:avLst/>
          </a:prstGeom>
        </p:spPr>
      </p:pic>
      <p:pic>
        <p:nvPicPr>
          <p:cNvPr id="10" name="Picture 9">
            <a:extLst>
              <a:ext uri="{FF2B5EF4-FFF2-40B4-BE49-F238E27FC236}">
                <a16:creationId xmlns:a16="http://schemas.microsoft.com/office/drawing/2014/main" id="{1AB47AB9-98CA-4974-9401-0C960D9C373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28650" y="1895908"/>
            <a:ext cx="7929563" cy="247650"/>
          </a:xfrm>
          <a:prstGeom prst="rect">
            <a:avLst/>
          </a:prstGeom>
        </p:spPr>
      </p:pic>
    </p:spTree>
    <p:extLst>
      <p:ext uri="{BB962C8B-B14F-4D97-AF65-F5344CB8AC3E}">
        <p14:creationId xmlns:p14="http://schemas.microsoft.com/office/powerpoint/2010/main" val="1961674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1DB0-0445-41A0-ACEE-03823BDEB13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063E9-4D4B-4FC0-9FFA-430D55738DF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C3D7AC-B70C-4092-ABFD-66FCCE557B38}"/>
              </a:ext>
            </a:extLst>
          </p:cNvPr>
          <p:cNvSpPr>
            <a:spLocks noGrp="1"/>
          </p:cNvSpPr>
          <p:nvPr>
            <p:ph type="dt" sz="half" idx="10"/>
          </p:nvPr>
        </p:nvSpPr>
        <p:spPr/>
        <p:txBody>
          <a:bodyPr/>
          <a:lstStyle/>
          <a:p>
            <a:fld id="{2E7CC8AB-DA3C-4CB0-8904-60D39B1950B9}" type="datetime1">
              <a:rPr lang="en-US" smtClean="0"/>
              <a:t>6/14/2020</a:t>
            </a:fld>
            <a:endParaRPr lang="en-US"/>
          </a:p>
        </p:txBody>
      </p:sp>
      <p:sp>
        <p:nvSpPr>
          <p:cNvPr id="5" name="Footer Placeholder 4">
            <a:extLst>
              <a:ext uri="{FF2B5EF4-FFF2-40B4-BE49-F238E27FC236}">
                <a16:creationId xmlns:a16="http://schemas.microsoft.com/office/drawing/2014/main" id="{A520A7B2-5640-43B0-901F-372EDFE733D0}"/>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BF1A0A19-0DD3-49DB-9ABA-6A78DBE1562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310873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C04-8733-488B-BB67-9F223195B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10E04-046C-4034-B097-9E383244B45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EA0FE-93F3-4B79-B040-66F5A04B743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CD1DC-62A6-4B84-8F1D-71623F8B5934}"/>
              </a:ext>
            </a:extLst>
          </p:cNvPr>
          <p:cNvSpPr>
            <a:spLocks noGrp="1"/>
          </p:cNvSpPr>
          <p:nvPr>
            <p:ph type="dt" sz="half" idx="10"/>
          </p:nvPr>
        </p:nvSpPr>
        <p:spPr/>
        <p:txBody>
          <a:bodyPr/>
          <a:lstStyle/>
          <a:p>
            <a:fld id="{6D3843B5-5FC3-457A-8B78-AA42173FD6A0}" type="datetime1">
              <a:rPr lang="en-US" smtClean="0"/>
              <a:t>6/14/2020</a:t>
            </a:fld>
            <a:endParaRPr lang="en-US"/>
          </a:p>
        </p:txBody>
      </p:sp>
      <p:sp>
        <p:nvSpPr>
          <p:cNvPr id="6" name="Footer Placeholder 5">
            <a:extLst>
              <a:ext uri="{FF2B5EF4-FFF2-40B4-BE49-F238E27FC236}">
                <a16:creationId xmlns:a16="http://schemas.microsoft.com/office/drawing/2014/main" id="{E97C86D4-C410-4DBF-8762-FF52E3445DE0}"/>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CCDE0619-F381-4817-AF40-90C3A5B01FFA}"/>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075668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BD0A-8D4B-4F70-B10E-6BDFF53622F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7AA0EF-567C-4DAD-BB24-8402D0D4A3A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CE08C3-D7C5-44BC-9C10-A5D47836CD6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70607-3E69-429C-9544-0183194654C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1FABAD-A260-435A-9053-23476ADB4DB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D5625-88A7-4431-918C-1FCE62649388}"/>
              </a:ext>
            </a:extLst>
          </p:cNvPr>
          <p:cNvSpPr>
            <a:spLocks noGrp="1"/>
          </p:cNvSpPr>
          <p:nvPr>
            <p:ph type="dt" sz="half" idx="10"/>
          </p:nvPr>
        </p:nvSpPr>
        <p:spPr/>
        <p:txBody>
          <a:bodyPr/>
          <a:lstStyle/>
          <a:p>
            <a:fld id="{2D19A4DA-62CB-43A4-9353-73E74A75742A}" type="datetime1">
              <a:rPr lang="en-US" smtClean="0"/>
              <a:t>6/14/2020</a:t>
            </a:fld>
            <a:endParaRPr lang="en-US"/>
          </a:p>
        </p:txBody>
      </p:sp>
      <p:sp>
        <p:nvSpPr>
          <p:cNvPr id="8" name="Footer Placeholder 7">
            <a:extLst>
              <a:ext uri="{FF2B5EF4-FFF2-40B4-BE49-F238E27FC236}">
                <a16:creationId xmlns:a16="http://schemas.microsoft.com/office/drawing/2014/main" id="{B0A25D9B-4831-45AE-AB61-77038301D390}"/>
              </a:ext>
            </a:extLst>
          </p:cNvPr>
          <p:cNvSpPr>
            <a:spLocks noGrp="1"/>
          </p:cNvSpPr>
          <p:nvPr>
            <p:ph type="ftr" sz="quarter" idx="11"/>
          </p:nvPr>
        </p:nvSpPr>
        <p:spPr/>
        <p:txBody>
          <a:bodyPr/>
          <a:lstStyle/>
          <a:p>
            <a:r>
              <a:rPr lang="en-US"/>
              <a:t>CS ZG525 / CSI ZG525/ ES ZG526: ADVANCED COMPUTER NETWORKS</a:t>
            </a:r>
          </a:p>
        </p:txBody>
      </p:sp>
      <p:sp>
        <p:nvSpPr>
          <p:cNvPr id="9" name="Slide Number Placeholder 8">
            <a:extLst>
              <a:ext uri="{FF2B5EF4-FFF2-40B4-BE49-F238E27FC236}">
                <a16:creationId xmlns:a16="http://schemas.microsoft.com/office/drawing/2014/main" id="{825798B0-5E82-4E60-BD86-603FA39D1593}"/>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1975144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AEC5-4E16-41EF-A1E4-8A5D21C8D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C09611-7F4A-433D-912A-AAC34693D1D9}"/>
              </a:ext>
            </a:extLst>
          </p:cNvPr>
          <p:cNvSpPr>
            <a:spLocks noGrp="1"/>
          </p:cNvSpPr>
          <p:nvPr>
            <p:ph type="dt" sz="half" idx="10"/>
          </p:nvPr>
        </p:nvSpPr>
        <p:spPr/>
        <p:txBody>
          <a:bodyPr/>
          <a:lstStyle/>
          <a:p>
            <a:fld id="{FE2A3B25-CB58-45A2-92CE-132D94BDC731}" type="datetime1">
              <a:rPr lang="en-US" smtClean="0"/>
              <a:t>6/14/2020</a:t>
            </a:fld>
            <a:endParaRPr lang="en-US"/>
          </a:p>
        </p:txBody>
      </p:sp>
      <p:sp>
        <p:nvSpPr>
          <p:cNvPr id="4" name="Footer Placeholder 3">
            <a:extLst>
              <a:ext uri="{FF2B5EF4-FFF2-40B4-BE49-F238E27FC236}">
                <a16:creationId xmlns:a16="http://schemas.microsoft.com/office/drawing/2014/main" id="{270DC0C2-D439-4BEB-9001-78660C0582E8}"/>
              </a:ext>
            </a:extLst>
          </p:cNvPr>
          <p:cNvSpPr>
            <a:spLocks noGrp="1"/>
          </p:cNvSpPr>
          <p:nvPr>
            <p:ph type="ftr" sz="quarter" idx="11"/>
          </p:nvPr>
        </p:nvSpPr>
        <p:spPr/>
        <p:txBody>
          <a:bodyPr/>
          <a:lstStyle/>
          <a:p>
            <a:r>
              <a:rPr lang="en-US"/>
              <a:t>CS ZG525 / CSI ZG525/ ES ZG526: ADVANCED COMPUTER NETWORKS</a:t>
            </a:r>
          </a:p>
        </p:txBody>
      </p:sp>
      <p:sp>
        <p:nvSpPr>
          <p:cNvPr id="5" name="Slide Number Placeholder 4">
            <a:extLst>
              <a:ext uri="{FF2B5EF4-FFF2-40B4-BE49-F238E27FC236}">
                <a16:creationId xmlns:a16="http://schemas.microsoft.com/office/drawing/2014/main" id="{F46D918C-E13F-46B9-AD96-72E601F3E519}"/>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2180898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5398C-D002-4B92-9667-8960124212D6}"/>
              </a:ext>
            </a:extLst>
          </p:cNvPr>
          <p:cNvSpPr>
            <a:spLocks noGrp="1"/>
          </p:cNvSpPr>
          <p:nvPr>
            <p:ph type="dt" sz="half" idx="10"/>
          </p:nvPr>
        </p:nvSpPr>
        <p:spPr/>
        <p:txBody>
          <a:bodyPr/>
          <a:lstStyle/>
          <a:p>
            <a:fld id="{EAE2A60D-A378-4388-8F7C-2CE3DBDA5931}" type="datetime1">
              <a:rPr lang="en-US" smtClean="0"/>
              <a:t>6/14/2020</a:t>
            </a:fld>
            <a:endParaRPr lang="en-US"/>
          </a:p>
        </p:txBody>
      </p:sp>
      <p:sp>
        <p:nvSpPr>
          <p:cNvPr id="3" name="Footer Placeholder 2">
            <a:extLst>
              <a:ext uri="{FF2B5EF4-FFF2-40B4-BE49-F238E27FC236}">
                <a16:creationId xmlns:a16="http://schemas.microsoft.com/office/drawing/2014/main" id="{F5DDD067-8B3B-4536-958C-1089B5535B5C}"/>
              </a:ext>
            </a:extLst>
          </p:cNvPr>
          <p:cNvSpPr>
            <a:spLocks noGrp="1"/>
          </p:cNvSpPr>
          <p:nvPr>
            <p:ph type="ftr" sz="quarter" idx="11"/>
          </p:nvPr>
        </p:nvSpPr>
        <p:spPr/>
        <p:txBody>
          <a:bodyPr/>
          <a:lstStyle/>
          <a:p>
            <a:r>
              <a:rPr lang="en-US"/>
              <a:t>CS ZG525 / CSI ZG525/ ES ZG526: ADVANCED COMPUTER NETWORKS</a:t>
            </a:r>
          </a:p>
        </p:txBody>
      </p:sp>
      <p:sp>
        <p:nvSpPr>
          <p:cNvPr id="4" name="Slide Number Placeholder 3">
            <a:extLst>
              <a:ext uri="{FF2B5EF4-FFF2-40B4-BE49-F238E27FC236}">
                <a16:creationId xmlns:a16="http://schemas.microsoft.com/office/drawing/2014/main" id="{262B8BF4-C3D0-44EA-AC6D-C4B89ED6E61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51567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6B7A1-1A60-4CB5-83B3-0CE236199703}"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5091-6BC5-4425-AAFB-78A9CC49E05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630BAB-AAE7-427A-838D-1BF2C5402E7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C8370-6CB6-43F8-B742-A97EF137C0B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D8AA3F0-5A46-42A7-9082-C14623012CDC}"/>
              </a:ext>
            </a:extLst>
          </p:cNvPr>
          <p:cNvSpPr>
            <a:spLocks noGrp="1"/>
          </p:cNvSpPr>
          <p:nvPr>
            <p:ph type="dt" sz="half" idx="10"/>
          </p:nvPr>
        </p:nvSpPr>
        <p:spPr/>
        <p:txBody>
          <a:bodyPr/>
          <a:lstStyle/>
          <a:p>
            <a:fld id="{24C364BE-BBB4-4250-A714-DA52E34663AC}" type="datetime1">
              <a:rPr lang="en-US" smtClean="0"/>
              <a:t>6/14/2020</a:t>
            </a:fld>
            <a:endParaRPr lang="en-US"/>
          </a:p>
        </p:txBody>
      </p:sp>
      <p:sp>
        <p:nvSpPr>
          <p:cNvPr id="6" name="Footer Placeholder 5">
            <a:extLst>
              <a:ext uri="{FF2B5EF4-FFF2-40B4-BE49-F238E27FC236}">
                <a16:creationId xmlns:a16="http://schemas.microsoft.com/office/drawing/2014/main" id="{CD81651D-0F79-46EE-A745-899AF5A68BE4}"/>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D7376205-252C-46F2-AAE4-25E972A5E09D}"/>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798719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1017-7E6D-4FD1-8014-707B9A18D75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B3D9B4-3FFD-4AB0-96CA-2F3B41B811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D3799D9-C754-4197-B84D-72F9146951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24145DF-CA2C-47DC-A190-FE3356EE089D}"/>
              </a:ext>
            </a:extLst>
          </p:cNvPr>
          <p:cNvSpPr>
            <a:spLocks noGrp="1"/>
          </p:cNvSpPr>
          <p:nvPr>
            <p:ph type="dt" sz="half" idx="10"/>
          </p:nvPr>
        </p:nvSpPr>
        <p:spPr/>
        <p:txBody>
          <a:bodyPr/>
          <a:lstStyle/>
          <a:p>
            <a:fld id="{B07ECB27-79A4-4C4B-A5AA-09D7B8C301AE}" type="datetime1">
              <a:rPr lang="en-US" smtClean="0"/>
              <a:t>6/14/2020</a:t>
            </a:fld>
            <a:endParaRPr lang="en-US"/>
          </a:p>
        </p:txBody>
      </p:sp>
      <p:sp>
        <p:nvSpPr>
          <p:cNvPr id="6" name="Footer Placeholder 5">
            <a:extLst>
              <a:ext uri="{FF2B5EF4-FFF2-40B4-BE49-F238E27FC236}">
                <a16:creationId xmlns:a16="http://schemas.microsoft.com/office/drawing/2014/main" id="{7D0FE476-0EF6-4F70-B776-5DA21E3543CF}"/>
              </a:ext>
            </a:extLst>
          </p:cNvPr>
          <p:cNvSpPr>
            <a:spLocks noGrp="1"/>
          </p:cNvSpPr>
          <p:nvPr>
            <p:ph type="ftr" sz="quarter" idx="11"/>
          </p:nvPr>
        </p:nvSpPr>
        <p:spPr/>
        <p:txBody>
          <a:bodyPr/>
          <a:lstStyle/>
          <a:p>
            <a:r>
              <a:rPr lang="en-US"/>
              <a:t>CS ZG525 / CSI ZG525/ ES ZG526: ADVANCED COMPUTER NETWORKS</a:t>
            </a:r>
          </a:p>
        </p:txBody>
      </p:sp>
      <p:sp>
        <p:nvSpPr>
          <p:cNvPr id="7" name="Slide Number Placeholder 6">
            <a:extLst>
              <a:ext uri="{FF2B5EF4-FFF2-40B4-BE49-F238E27FC236}">
                <a16:creationId xmlns:a16="http://schemas.microsoft.com/office/drawing/2014/main" id="{661C66AE-08DE-4601-811F-8BBF0FDF2656}"/>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3206873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8B78-574F-4C66-B5BC-4E0F7A0A5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611C8-C8B7-4FF1-83BC-0D1C0BA7C3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E44EC-B28C-4D4D-AB92-0F4F890E1915}"/>
              </a:ext>
            </a:extLst>
          </p:cNvPr>
          <p:cNvSpPr>
            <a:spLocks noGrp="1"/>
          </p:cNvSpPr>
          <p:nvPr>
            <p:ph type="dt" sz="half" idx="10"/>
          </p:nvPr>
        </p:nvSpPr>
        <p:spPr/>
        <p:txBody>
          <a:bodyPr/>
          <a:lstStyle/>
          <a:p>
            <a:fld id="{0620B13D-7C50-4893-9B96-D671BAC7961C}" type="datetime1">
              <a:rPr lang="en-US" smtClean="0"/>
              <a:t>6/14/2020</a:t>
            </a:fld>
            <a:endParaRPr lang="en-US"/>
          </a:p>
        </p:txBody>
      </p:sp>
      <p:sp>
        <p:nvSpPr>
          <p:cNvPr id="5" name="Footer Placeholder 4">
            <a:extLst>
              <a:ext uri="{FF2B5EF4-FFF2-40B4-BE49-F238E27FC236}">
                <a16:creationId xmlns:a16="http://schemas.microsoft.com/office/drawing/2014/main" id="{FE752294-85BD-4290-AEB8-9B3ED03BB098}"/>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E9C182AF-80E0-43AB-B5A1-C1025F1381FF}"/>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4200173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60886-23A6-4613-9B79-CE5EACF688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209D-044D-4E3F-8D24-FEA93E5FE0C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3F9B3-8678-4510-8FA6-1D225C0F3C90}"/>
              </a:ext>
            </a:extLst>
          </p:cNvPr>
          <p:cNvSpPr>
            <a:spLocks noGrp="1"/>
          </p:cNvSpPr>
          <p:nvPr>
            <p:ph type="dt" sz="half" idx="10"/>
          </p:nvPr>
        </p:nvSpPr>
        <p:spPr/>
        <p:txBody>
          <a:bodyPr/>
          <a:lstStyle/>
          <a:p>
            <a:fld id="{FCBAAED9-73BB-43FB-BE57-5F116564B6DB}" type="datetime1">
              <a:rPr lang="en-US" smtClean="0"/>
              <a:t>6/14/2020</a:t>
            </a:fld>
            <a:endParaRPr lang="en-US"/>
          </a:p>
        </p:txBody>
      </p:sp>
      <p:sp>
        <p:nvSpPr>
          <p:cNvPr id="5" name="Footer Placeholder 4">
            <a:extLst>
              <a:ext uri="{FF2B5EF4-FFF2-40B4-BE49-F238E27FC236}">
                <a16:creationId xmlns:a16="http://schemas.microsoft.com/office/drawing/2014/main" id="{6DBC5B70-38F4-4560-B70A-79A1635E8139}"/>
              </a:ext>
            </a:extLst>
          </p:cNvPr>
          <p:cNvSpPr>
            <a:spLocks noGrp="1"/>
          </p:cNvSpPr>
          <p:nvPr>
            <p:ph type="ftr" sz="quarter" idx="11"/>
          </p:nvPr>
        </p:nvSpPr>
        <p:spPr/>
        <p:txBody>
          <a:body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82346E8D-6ABB-499F-96C9-E1B6B8679822}"/>
              </a:ext>
            </a:extLst>
          </p:cNvPr>
          <p:cNvSpPr>
            <a:spLocks noGrp="1"/>
          </p:cNvSpPr>
          <p:nvPr>
            <p:ph type="sldNum" sz="quarter" idx="12"/>
          </p:nvPr>
        </p:nvSpPr>
        <p:spPr/>
        <p:txBody>
          <a:bodyPr/>
          <a:lstStyle/>
          <a:p>
            <a:fld id="{29C7079E-14CB-49E3-8BA8-C540CEA3A588}" type="slidenum">
              <a:rPr lang="en-US" smtClean="0"/>
              <a:t>‹#›</a:t>
            </a:fld>
            <a:endParaRPr lang="en-US"/>
          </a:p>
        </p:txBody>
      </p:sp>
    </p:spTree>
    <p:extLst>
      <p:ext uri="{BB962C8B-B14F-4D97-AF65-F5344CB8AC3E}">
        <p14:creationId xmlns:p14="http://schemas.microsoft.com/office/powerpoint/2010/main" val="4274284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20" name="Text Placeholder 19"/>
          <p:cNvSpPr>
            <a:spLocks noGrp="1"/>
          </p:cNvSpPr>
          <p:nvPr>
            <p:ph type="body" sz="quarter" idx="20" hasCustomPrompt="1"/>
          </p:nvPr>
        </p:nvSpPr>
        <p:spPr>
          <a:xfrm>
            <a:off x="309669" y="199995"/>
            <a:ext cx="7176120" cy="399604"/>
          </a:xfrm>
          <a:prstGeom prst="rect">
            <a:avLst/>
          </a:prstGeom>
        </p:spPr>
        <p:txBody>
          <a:bodyPr vert="horz" lIns="91111" tIns="45555" rIns="91111" bIns="45555" anchor="b"/>
          <a:lstStyle>
            <a:lvl1pPr marL="0" indent="0">
              <a:buNone/>
              <a:defRPr sz="794" b="1" cap="all" baseline="0">
                <a:solidFill>
                  <a:srgbClr val="EB8024"/>
                </a:solidFill>
                <a:latin typeface="+mj-lt"/>
                <a:cs typeface="BentonSans Book"/>
              </a:defRPr>
            </a:lvl1pPr>
          </a:lstStyle>
          <a:p>
            <a:pPr lvl="0"/>
            <a:r>
              <a:rPr lang="en-US" dirty="0"/>
              <a:t>CATEGORY</a:t>
            </a:r>
          </a:p>
        </p:txBody>
      </p:sp>
      <p:sp>
        <p:nvSpPr>
          <p:cNvPr id="11" name="Text Placeholder 10"/>
          <p:cNvSpPr>
            <a:spLocks noGrp="1"/>
          </p:cNvSpPr>
          <p:nvPr>
            <p:ph type="body" sz="quarter" idx="24" hasCustomPrompt="1"/>
          </p:nvPr>
        </p:nvSpPr>
        <p:spPr>
          <a:xfrm>
            <a:off x="309669" y="645145"/>
            <a:ext cx="7176120" cy="545609"/>
          </a:xfrm>
          <a:prstGeom prst="rect">
            <a:avLst/>
          </a:prstGeom>
        </p:spPr>
        <p:txBody>
          <a:bodyPr lIns="91111" tIns="45555" rIns="91111" bIns="45555"/>
          <a:lstStyle>
            <a:lvl1pPr marL="0" indent="0">
              <a:buNone/>
              <a:defRPr sz="1588" baseline="0">
                <a:latin typeface="+mj-lt"/>
              </a:defRPr>
            </a:lvl1pPr>
            <a:lvl2pPr>
              <a:defRPr sz="1588"/>
            </a:lvl2pPr>
            <a:lvl3pPr>
              <a:defRPr sz="1588"/>
            </a:lvl3pPr>
            <a:lvl4pPr>
              <a:defRPr sz="1588"/>
            </a:lvl4pPr>
            <a:lvl5pPr>
              <a:defRPr sz="1588"/>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8580398" y="6536778"/>
            <a:ext cx="563603" cy="230704"/>
          </a:xfrm>
          <a:prstGeom prst="rect">
            <a:avLst/>
          </a:prstGeom>
          <a:ln>
            <a:noFill/>
          </a:ln>
        </p:spPr>
        <p:txBody>
          <a:bodyPr wrap="square" rtlCol="0" anchor="ctr">
            <a:spAutoFit/>
          </a:bodyPr>
          <a:lstStyle/>
          <a:p>
            <a:pPr marL="0" indent="0" algn="ctr"/>
            <a:fld id="{9C0653CD-709A-4C23-AF85-C211F9C3D3CB}" type="slidenum">
              <a:rPr lang="nl-NL" sz="899" smtClean="0">
                <a:solidFill>
                  <a:schemeClr val="tx1"/>
                </a:solidFill>
                <a:latin typeface="+mj-lt"/>
                <a:ea typeface="BentonSans"/>
                <a:cs typeface="BentonSans"/>
                <a:sym typeface="BentonSans"/>
              </a:rPr>
              <a:pPr marL="0" indent="0" algn="ctr"/>
              <a:t>‹#›</a:t>
            </a:fld>
            <a:endParaRPr lang="en-GB" sz="899" dirty="0">
              <a:solidFill>
                <a:schemeClr val="tx1"/>
              </a:solidFill>
              <a:latin typeface="+mj-lt"/>
              <a:ea typeface="BentonSans"/>
              <a:cs typeface="BentonSans"/>
              <a:sym typeface="BentonSans"/>
            </a:endParaRPr>
          </a:p>
        </p:txBody>
      </p:sp>
      <p:sp>
        <p:nvSpPr>
          <p:cNvPr id="16" name="Text Placeholder 3"/>
          <p:cNvSpPr>
            <a:spLocks noGrp="1"/>
          </p:cNvSpPr>
          <p:nvPr>
            <p:ph type="body" sz="quarter" idx="30"/>
          </p:nvPr>
        </p:nvSpPr>
        <p:spPr>
          <a:xfrm>
            <a:off x="309668" y="1883046"/>
            <a:ext cx="8493591" cy="4724272"/>
          </a:xfrm>
          <a:prstGeom prst="rect">
            <a:avLst/>
          </a:prstGeom>
        </p:spPr>
        <p:txBody>
          <a:bodyPr vert="horz"/>
          <a:lstStyle>
            <a:lvl1pPr marL="151198" indent="-151198">
              <a:buClr>
                <a:srgbClr val="EB8024"/>
              </a:buClr>
              <a:buFont typeface="Arial"/>
              <a:buChar char="•"/>
              <a:defRPr sz="899">
                <a:latin typeface="Georgia"/>
                <a:cs typeface="Georgia"/>
              </a:defRPr>
            </a:lvl1pPr>
            <a:lvl2pPr marL="494080" indent="-151198">
              <a:buClr>
                <a:srgbClr val="EB8024"/>
              </a:buClr>
              <a:buFont typeface="Arial"/>
              <a:buChar char="•"/>
              <a:defRPr sz="899">
                <a:latin typeface="Georgia"/>
                <a:cs typeface="Georgia"/>
              </a:defRPr>
            </a:lvl2pPr>
            <a:lvl3pPr marL="836963" indent="-151198">
              <a:buClr>
                <a:srgbClr val="EB8024"/>
              </a:buClr>
              <a:buFont typeface="Arial"/>
              <a:buChar char="•"/>
              <a:defRPr sz="899">
                <a:latin typeface="Georgia"/>
                <a:cs typeface="Georgia"/>
              </a:defRPr>
            </a:lvl3pPr>
            <a:lvl4pPr marL="1179845" indent="-151198">
              <a:buClr>
                <a:srgbClr val="EB8024"/>
              </a:buClr>
              <a:buFont typeface="Arial"/>
              <a:buChar char="•"/>
              <a:defRPr sz="899">
                <a:latin typeface="Georgia"/>
                <a:cs typeface="Georgia"/>
              </a:defRPr>
            </a:lvl4pPr>
            <a:lvl5pPr marL="1522728" indent="-151198">
              <a:buClr>
                <a:srgbClr val="EB8024"/>
              </a:buClr>
              <a:buFont typeface="Arial"/>
              <a:buChar char="•"/>
              <a:defRPr sz="899">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hape 93"/>
          <p:cNvSpPr/>
          <p:nvPr userDrawn="1"/>
        </p:nvSpPr>
        <p:spPr>
          <a:xfrm>
            <a:off x="389578" y="1210100"/>
            <a:ext cx="446486" cy="26790"/>
          </a:xfrm>
          <a:prstGeom prst="rect">
            <a:avLst/>
          </a:prstGeom>
          <a:solidFill>
            <a:srgbClr val="EB8024"/>
          </a:solidFill>
          <a:ln w="12700">
            <a:miter lim="400000"/>
          </a:ln>
        </p:spPr>
        <p:txBody>
          <a:bodyPr lIns="0" tIns="0" rIns="0" bIns="0" anchor="ctr"/>
          <a:lstStyle/>
          <a:p>
            <a:pPr lvl="0">
              <a:defRPr sz="2400">
                <a:solidFill>
                  <a:srgbClr val="F2AC00"/>
                </a:solidFill>
              </a:defRPr>
            </a:pPr>
            <a:endParaRPr sz="1270" dirty="0">
              <a:solidFill>
                <a:srgbClr val="EF6317"/>
              </a:solidFill>
            </a:endParaRPr>
          </a:p>
        </p:txBody>
      </p:sp>
      <p:sp>
        <p:nvSpPr>
          <p:cNvPr id="64" name="Text Placeholder 14"/>
          <p:cNvSpPr>
            <a:spLocks noGrp="1"/>
          </p:cNvSpPr>
          <p:nvPr>
            <p:ph type="body" sz="quarter" idx="40"/>
          </p:nvPr>
        </p:nvSpPr>
        <p:spPr>
          <a:xfrm>
            <a:off x="309670" y="1245441"/>
            <a:ext cx="4114688" cy="571786"/>
          </a:xfrm>
          <a:prstGeom prst="rect">
            <a:avLst/>
          </a:prstGeom>
        </p:spPr>
        <p:txBody>
          <a:bodyPr vert="horz" lIns="91111" tIns="45555" rIns="91111" bIns="45555" anchor="b">
            <a:normAutofit/>
          </a:bodyPr>
          <a:lstStyle>
            <a:lvl1pPr marL="0" indent="0">
              <a:buNone/>
              <a:defRPr sz="899" b="1" cap="all" baseline="0">
                <a:solidFill>
                  <a:srgbClr val="EB8024"/>
                </a:solidFill>
                <a:latin typeface="+mj-lt"/>
                <a:cs typeface="BentonSans Book"/>
              </a:defRPr>
            </a:lvl1pPr>
          </a:lstStyle>
          <a:p>
            <a:pPr lvl="0"/>
            <a:endParaRPr lang="en-US" dirty="0"/>
          </a:p>
        </p:txBody>
      </p:sp>
    </p:spTree>
    <p:extLst>
      <p:ext uri="{BB962C8B-B14F-4D97-AF65-F5344CB8AC3E}">
        <p14:creationId xmlns:p14="http://schemas.microsoft.com/office/powerpoint/2010/main" val="61369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E6B7A1-1A60-4CB5-83B3-0CE236199703}" type="datetimeFigureOut">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E6B7A1-1A60-4CB5-83B3-0CE236199703}"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6B7A1-1A60-4CB5-83B3-0CE236199703}" type="datetimeFigureOut">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E6B7A1-1A60-4CB5-83B3-0CE236199703}" type="datetimeFigureOut">
              <a:rPr lang="en-US" smtClean="0"/>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6B7A1-1A60-4CB5-83B3-0CE236199703}" type="datetimeFigureOut">
              <a:rPr lang="en-US" smtClean="0"/>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6B7A1-1A60-4CB5-83B3-0CE236199703}" type="datetimeFigureOut">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6DAAC-8ABD-4CAE-AF6B-733F259BCA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B7A1-1A60-4CB5-83B3-0CE236199703}" type="datetimeFigureOut">
              <a:rPr lang="en-US" smtClean="0"/>
              <a:t>6/14/2020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6DAAC-8ABD-4CAE-AF6B-733F259BCA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4CCA8-A81D-4AC0-BEA1-68B3973A43D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598ACA-934B-4B26-A24A-EBFA23D1CB4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863A9-125B-47CD-801B-5FD4AB5238E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2156B-E58D-4B8D-8888-B311B490C688}" type="datetime1">
              <a:rPr lang="en-US" smtClean="0"/>
              <a:t>6/14/2020</a:t>
            </a:fld>
            <a:endParaRPr lang="en-US"/>
          </a:p>
        </p:txBody>
      </p:sp>
      <p:sp>
        <p:nvSpPr>
          <p:cNvPr id="5" name="Footer Placeholder 4">
            <a:extLst>
              <a:ext uri="{FF2B5EF4-FFF2-40B4-BE49-F238E27FC236}">
                <a16:creationId xmlns:a16="http://schemas.microsoft.com/office/drawing/2014/main" id="{08FE20F9-CD41-4ABF-B574-36F8B0265D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CS ZG525 / CSI ZG525/ ES ZG526: ADVANCED COMPUTER NETWORKS</a:t>
            </a:r>
          </a:p>
        </p:txBody>
      </p:sp>
      <p:sp>
        <p:nvSpPr>
          <p:cNvPr id="6" name="Slide Number Placeholder 5">
            <a:extLst>
              <a:ext uri="{FF2B5EF4-FFF2-40B4-BE49-F238E27FC236}">
                <a16:creationId xmlns:a16="http://schemas.microsoft.com/office/drawing/2014/main" id="{FD65B247-5F75-4F52-B4C9-B8739A1EFA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C7079E-14CB-49E3-8BA8-C540CEA3A588}" type="slidenum">
              <a:rPr lang="en-US" smtClean="0"/>
              <a:t>‹#›</a:t>
            </a:fld>
            <a:endParaRPr lang="en-US"/>
          </a:p>
        </p:txBody>
      </p:sp>
    </p:spTree>
    <p:extLst>
      <p:ext uri="{BB962C8B-B14F-4D97-AF65-F5344CB8AC3E}">
        <p14:creationId xmlns:p14="http://schemas.microsoft.com/office/powerpoint/2010/main" val="39811407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hyperlink" Target="https://medicalxpress.com/news/2019-05-machine-humans-death-heart.html" TargetMode="External"/><Relationship Id="rId3" Type="http://schemas.openxmlformats.org/officeDocument/2006/relationships/hyperlink" Target="https://www.analyticsindiamag.com/how-machine-learning-can-eliminate-the-emotional-aspect-of-investing-money/" TargetMode="External"/><Relationship Id="rId7" Type="http://schemas.openxmlformats.org/officeDocument/2006/relationships/hyperlink" Target="https://www.business-standard.com/article/pti-stories/google-s-ai-system-better-than-humans-at-spotting-lung-cancer-study-119052100509_1.html" TargetMode="External"/><Relationship Id="rId2" Type="http://schemas.openxmlformats.org/officeDocument/2006/relationships/hyperlink" Target="https://www.analyticsindiamag.com/new-ai-algorithm-can-now-guess-what-you-look-like-based-just-on-your-voice/" TargetMode="External"/><Relationship Id="rId1" Type="http://schemas.openxmlformats.org/officeDocument/2006/relationships/slideLayout" Target="../slideLayouts/slideLayout12.xml"/><Relationship Id="rId6" Type="http://schemas.openxmlformats.org/officeDocument/2006/relationships/hyperlink" Target="https://yourstory.com/2019/05/how-artificial-intelligence-change-the-healthcare" TargetMode="External"/><Relationship Id="rId5" Type="http://schemas.openxmlformats.org/officeDocument/2006/relationships/hyperlink" Target="https://odishatv.in/science/machine-learning-may-help-capture-fusion-energy-on-earth-371697" TargetMode="External"/><Relationship Id="rId10" Type="http://schemas.openxmlformats.org/officeDocument/2006/relationships/hyperlink" Target="https://www.techradar.com/news/why-machine-learning-could-be-the-key-to-the-future-of-gambling" TargetMode="External"/><Relationship Id="rId4" Type="http://schemas.openxmlformats.org/officeDocument/2006/relationships/hyperlink" Target="https://yourstory.com/2019/05/how-artificial-intelligence-changed-banking-sector" TargetMode="External"/><Relationship Id="rId9" Type="http://schemas.openxmlformats.org/officeDocument/2006/relationships/hyperlink" Target="https://www.timesnownews.com/health/article/machine-learning-could-predict-death-or-heart-attack-with-over-90-accuracy-study/41759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splayr.com/statistics-vs-data-science-whats-the-difference/" TargetMode="External"/><Relationship Id="rId2" Type="http://schemas.openxmlformats.org/officeDocument/2006/relationships/hyperlink" Target="https://www.educba.com/data-science-vs-statistics/" TargetMode="External"/><Relationship Id="rId1" Type="http://schemas.openxmlformats.org/officeDocument/2006/relationships/slideLayout" Target="../slideLayouts/slideLayout12.xml"/><Relationship Id="rId4" Type="http://schemas.openxmlformats.org/officeDocument/2006/relationships/hyperlink" Target="https://link.springer.com/article/10.1007/s42081-018-0009-3"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data-science-vs-business-intelligence-same-but-completely-different-1d5900c9cc95" TargetMode="External"/><Relationship Id="rId2" Type="http://schemas.openxmlformats.org/officeDocument/2006/relationships/hyperlink" Target="https://www.dataversity.net/data-science-vs-business-intelligence/" TargetMode="External"/><Relationship Id="rId1" Type="http://schemas.openxmlformats.org/officeDocument/2006/relationships/slideLayout" Target="../slideLayouts/slideLayout12.xml"/><Relationship Id="rId5" Type="http://schemas.openxmlformats.org/officeDocument/2006/relationships/hyperlink" Target="https://analyticsindiamag.com/business-intelligence-different-data-science/" TargetMode="External"/><Relationship Id="rId4" Type="http://schemas.openxmlformats.org/officeDocument/2006/relationships/hyperlink" Target="https://data-flair.training/blogs/business-intelligence-vs-data-scienc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data-science-is-becoming-software-engineering-53e31314939a"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careerkarma.com/blog/data-science-vs-software-engineering/" TargetMode="External"/><Relationship Id="rId4" Type="http://schemas.openxmlformats.org/officeDocument/2006/relationships/hyperlink" Target="https://www.coursera.org/lecture/data-science-course/what-is-software-engineering-for-data-science-cmnBH"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oursera.org/learn/data-scientists-tools" TargetMode="External"/><Relationship Id="rId2" Type="http://schemas.openxmlformats.org/officeDocument/2006/relationships/hyperlink" Target="http://scikit-learn.org/stable/tutorial/index.html"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hyperlink" Target="https://searchbusinessanalytics.techtarget.com/definition/data-preparation" TargetMode="External"/><Relationship Id="rId13" Type="http://schemas.openxmlformats.org/officeDocument/2006/relationships/hyperlink" Target="https://www.coursera.org/learn/data-science-ethics" TargetMode="External"/><Relationship Id="rId3" Type="http://schemas.openxmlformats.org/officeDocument/2006/relationships/hyperlink" Target="https://research-methodology.net/research-methods/quantitative-research/" TargetMode="External"/><Relationship Id="rId7" Type="http://schemas.openxmlformats.org/officeDocument/2006/relationships/hyperlink" Target="https://www.dataspace.com/big-data-strategy/so-what-is-the-difference-between-a-programmer-and-a-data-scientist/" TargetMode="External"/><Relationship Id="rId12" Type="http://schemas.openxmlformats.org/officeDocument/2006/relationships/hyperlink" Target="https://searchdatamanagement.techtarget.com/definition/data-analytics" TargetMode="External"/><Relationship Id="rId2" Type="http://schemas.openxmlformats.org/officeDocument/2006/relationships/hyperlink" Target="https://www.slideshare.net/priyansakthi/methods-of-data-collection-16037781" TargetMode="External"/><Relationship Id="rId16" Type="http://schemas.openxmlformats.org/officeDocument/2006/relationships/hyperlink" Target="https://www.proschoolonline.com/blog/challenges-faced-by-data-scientists" TargetMode="External"/><Relationship Id="rId1" Type="http://schemas.openxmlformats.org/officeDocument/2006/relationships/slideLayout" Target="../slideLayouts/slideLayout12.xml"/><Relationship Id="rId6" Type="http://schemas.openxmlformats.org/officeDocument/2006/relationships/hyperlink" Target="https://www.stoodnt.com/blog/data-engineer-vs-data-scientist/" TargetMode="External"/><Relationship Id="rId11" Type="http://schemas.openxmlformats.org/officeDocument/2006/relationships/hyperlink" Target="https://www.simplilearn.com/data-science-vs-big-data-vs-data-analytics-article" TargetMode="External"/><Relationship Id="rId5" Type="http://schemas.openxmlformats.org/officeDocument/2006/relationships/hyperlink" Target="https://searchsqlserver.techtarget.com/definition/database-management-system" TargetMode="External"/><Relationship Id="rId15" Type="http://schemas.openxmlformats.org/officeDocument/2006/relationships/hyperlink" Target="https://www.forbes.com/sites/laurencebradford/2018/09/06/8-real-challenges-data-scientists-face/#7105dced6d99" TargetMode="External"/><Relationship Id="rId10" Type="http://schemas.openxmlformats.org/officeDocument/2006/relationships/hyperlink" Target="https://www.kdnuggets.com/2017/06/7-steps-mastering-data-preparation-python.html" TargetMode="External"/><Relationship Id="rId4" Type="http://schemas.openxmlformats.org/officeDocument/2006/relationships/hyperlink" Target="https://cyfar.org/data-collection-techniques" TargetMode="External"/><Relationship Id="rId9" Type="http://schemas.openxmlformats.org/officeDocument/2006/relationships/hyperlink" Target="https://www.dataquest.io/blog/python-vs-r/" TargetMode="External"/><Relationship Id="rId14" Type="http://schemas.openxmlformats.org/officeDocument/2006/relationships/hyperlink" Target="https://dssg.uchicago.edu/2015/09/18/an-ethical-checklist-for-data-scienc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a:t>Introduction to Data Science</a:t>
            </a:r>
            <a:endParaRPr lang="en-US" dirty="0"/>
          </a:p>
        </p:txBody>
      </p:sp>
      <p:sp>
        <p:nvSpPr>
          <p:cNvPr id="7" name="Subtitle 6"/>
          <p:cNvSpPr>
            <a:spLocks noGrp="1"/>
          </p:cNvSpPr>
          <p:nvPr>
            <p:ph type="subTitle" idx="1"/>
          </p:nvPr>
        </p:nvSpPr>
        <p:spPr/>
        <p:txBody>
          <a:bodyPr/>
          <a:lstStyle/>
          <a:p>
            <a:r>
              <a:rPr lang="en-US" dirty="0" smtClean="0"/>
              <a:t>Lecture - 1</a:t>
            </a:r>
          </a:p>
          <a:p>
            <a:r>
              <a:rPr lang="en-US" dirty="0" smtClean="0"/>
              <a:t>Sumita Narang</a:t>
            </a:r>
            <a:endParaRPr lang="en-US" dirty="0"/>
          </a:p>
        </p:txBody>
      </p:sp>
    </p:spTree>
    <p:extLst>
      <p:ext uri="{BB962C8B-B14F-4D97-AF65-F5344CB8AC3E}">
        <p14:creationId xmlns:p14="http://schemas.microsoft.com/office/powerpoint/2010/main" val="33392974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8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6" name="object 12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27" name="object 12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9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8" name="object 12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29" name="object 12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30" name="object 13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9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2" y="1502664"/>
            <a:ext cx="8753856" cy="4832604"/>
          </a:xfrm>
          <a:prstGeom prst="rect">
            <a:avLst/>
          </a:prstGeom>
        </p:spPr>
      </p:pic>
    </p:spTree>
    <p:extLst>
      <p:ext uri="{BB962C8B-B14F-4D97-AF65-F5344CB8AC3E}">
        <p14:creationId xmlns:p14="http://schemas.microsoft.com/office/powerpoint/2010/main" val="238893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93"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31" name="object 13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32" name="object 13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9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3" name="object 13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34" name="object 13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35" name="object 13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9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652" y="1399032"/>
            <a:ext cx="7819644" cy="4841748"/>
          </a:xfrm>
          <a:prstGeom prst="rect">
            <a:avLst/>
          </a:prstGeom>
        </p:spPr>
      </p:pic>
    </p:spTree>
    <p:extLst>
      <p:ext uri="{BB962C8B-B14F-4D97-AF65-F5344CB8AC3E}">
        <p14:creationId xmlns:p14="http://schemas.microsoft.com/office/powerpoint/2010/main" val="1278249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9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36" name="object 13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37" name="object 13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9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38" name="object 13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39" name="object 13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40" name="object 14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9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284" y="1566672"/>
            <a:ext cx="6690359" cy="4224528"/>
          </a:xfrm>
          <a:prstGeom prst="rect">
            <a:avLst/>
          </a:prstGeom>
        </p:spPr>
      </p:pic>
    </p:spTree>
    <p:extLst>
      <p:ext uri="{BB962C8B-B14F-4D97-AF65-F5344CB8AC3E}">
        <p14:creationId xmlns:p14="http://schemas.microsoft.com/office/powerpoint/2010/main" val="4056425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0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41" name="object 1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42" name="object 1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0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43" name="object 1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44" name="object 1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45" name="object 1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10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32" y="1491996"/>
            <a:ext cx="8098536" cy="5119116"/>
          </a:xfrm>
          <a:prstGeom prst="rect">
            <a:avLst/>
          </a:prstGeom>
        </p:spPr>
      </p:pic>
      <p:sp>
        <p:nvSpPr>
          <p:cNvPr id="4" name="TextBox 3"/>
          <p:cNvSpPr txBox="1"/>
          <p:nvPr/>
        </p:nvSpPr>
        <p:spPr>
          <a:xfrm>
            <a:off x="6629401" y="1450969"/>
            <a:ext cx="2514600" cy="461665"/>
          </a:xfrm>
          <a:prstGeom prst="rect">
            <a:avLst/>
          </a:prstGeom>
          <a:noFill/>
        </p:spPr>
        <p:txBody>
          <a:bodyPr wrap="square" rtlCol="0">
            <a:spAutoFit/>
          </a:bodyPr>
          <a:lstStyle/>
          <a:p>
            <a:r>
              <a:rPr lang="en-US" sz="1200" dirty="0" smtClean="0">
                <a:solidFill>
                  <a:schemeClr val="tx2"/>
                </a:solidFill>
              </a:rPr>
              <a:t>Traveler's Salesman Problem (TSP),</a:t>
            </a:r>
          </a:p>
          <a:p>
            <a:r>
              <a:rPr lang="en-US" sz="1200" dirty="0" smtClean="0">
                <a:solidFill>
                  <a:schemeClr val="tx2"/>
                </a:solidFill>
              </a:rPr>
              <a:t> Vehicle routing Problem (VRP), </a:t>
            </a:r>
            <a:endParaRPr lang="en-US" sz="1200" dirty="0">
              <a:solidFill>
                <a:schemeClr val="tx2"/>
              </a:solidFill>
            </a:endParaRPr>
          </a:p>
        </p:txBody>
      </p:sp>
    </p:spTree>
    <p:extLst>
      <p:ext uri="{BB962C8B-B14F-4D97-AF65-F5344CB8AC3E}">
        <p14:creationId xmlns:p14="http://schemas.microsoft.com/office/powerpoint/2010/main" val="2081472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0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46" name="object 14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47" name="object 14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0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48" name="object 14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49" name="object 14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50" name="object 15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10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 y="1399032"/>
            <a:ext cx="8657843" cy="4600956"/>
          </a:xfrm>
          <a:prstGeom prst="rect">
            <a:avLst/>
          </a:prstGeom>
        </p:spPr>
      </p:pic>
      <p:sp>
        <p:nvSpPr>
          <p:cNvPr id="4" name="TextBox 3"/>
          <p:cNvSpPr txBox="1"/>
          <p:nvPr/>
        </p:nvSpPr>
        <p:spPr>
          <a:xfrm>
            <a:off x="5486400" y="1676400"/>
            <a:ext cx="333603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Smart </a:t>
            </a:r>
            <a:r>
              <a:rPr lang="en-US" sz="1200" dirty="0"/>
              <a:t>Grids in </a:t>
            </a:r>
            <a:r>
              <a:rPr lang="en-US" sz="1200" dirty="0" err="1"/>
              <a:t>IoT</a:t>
            </a:r>
            <a:r>
              <a:rPr lang="en-US" sz="1200" dirty="0"/>
              <a:t> Network predict shelf-life of </a:t>
            </a:r>
            <a:r>
              <a:rPr lang="en-US" sz="1200" dirty="0" smtClean="0"/>
              <a:t>Transformers</a:t>
            </a:r>
          </a:p>
          <a:p>
            <a:pPr marL="285750" indent="-285750">
              <a:buFont typeface="Arial" panose="020B0604020202020204" pitchFamily="34" charset="0"/>
              <a:buChar char="•"/>
            </a:pPr>
            <a:r>
              <a:rPr lang="en-US" sz="1200" dirty="0" smtClean="0"/>
              <a:t>Smart meters in IOT Network predict shelf life of meters</a:t>
            </a:r>
          </a:p>
          <a:p>
            <a:pPr marL="285750" indent="-285750">
              <a:buFont typeface="Arial" panose="020B0604020202020204" pitchFamily="34" charset="0"/>
              <a:buChar char="•"/>
            </a:pPr>
            <a:r>
              <a:rPr lang="en-US" sz="1200" dirty="0" smtClean="0"/>
              <a:t>Prediction of HW faults in network</a:t>
            </a:r>
          </a:p>
        </p:txBody>
      </p:sp>
    </p:spTree>
    <p:extLst>
      <p:ext uri="{BB962C8B-B14F-4D97-AF65-F5344CB8AC3E}">
        <p14:creationId xmlns:p14="http://schemas.microsoft.com/office/powerpoint/2010/main" val="4185646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0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1" name="object 15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52" name="object 15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1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53" name="object 15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54" name="object 15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55" name="object 15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11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948" y="2177795"/>
            <a:ext cx="5404104" cy="3616452"/>
          </a:xfrm>
          <a:prstGeom prst="rect">
            <a:avLst/>
          </a:prstGeom>
        </p:spPr>
      </p:pic>
      <p:sp>
        <p:nvSpPr>
          <p:cNvPr id="4" name="text 1"/>
          <p:cNvSpPr txBox="1"/>
          <p:nvPr/>
        </p:nvSpPr>
        <p:spPr>
          <a:xfrm>
            <a:off x="299008" y="1549225"/>
            <a:ext cx="4169845" cy="333076"/>
          </a:xfrm>
          <a:prstGeom prst="rect">
            <a:avLst/>
          </a:prstGeom>
        </p:spPr>
        <p:txBody>
          <a:bodyPr vert="horz" wrap="none" lIns="0" tIns="0" rIns="0" bIns="0" rtlCol="0">
            <a:spAutoFit/>
          </a:bodyPr>
          <a:lstStyle/>
          <a:p>
            <a:pPr marL="0">
              <a:lnSpc>
                <a:spcPct val="100000"/>
              </a:lnSpc>
            </a:pPr>
            <a:r>
              <a:rPr sz="2800" b="1" spc="10" dirty="0">
                <a:latin typeface="Arial"/>
                <a:cs typeface="Arial"/>
              </a:rPr>
              <a:t>Banking fraud detection</a:t>
            </a:r>
            <a:endParaRPr sz="2800">
              <a:latin typeface="Arial"/>
              <a:cs typeface="Arial"/>
            </a:endParaRPr>
          </a:p>
        </p:txBody>
      </p:sp>
      <p:sp>
        <p:nvSpPr>
          <p:cNvPr id="14" name="TextBox 13"/>
          <p:cNvSpPr txBox="1"/>
          <p:nvPr/>
        </p:nvSpPr>
        <p:spPr>
          <a:xfrm>
            <a:off x="6477000" y="1383717"/>
            <a:ext cx="2614007"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t>Loan Frauds/defaults</a:t>
            </a:r>
          </a:p>
          <a:p>
            <a:pPr marL="285750" indent="-285750">
              <a:buFont typeface="Arial" panose="020B0604020202020204" pitchFamily="34" charset="0"/>
              <a:buChar char="•"/>
            </a:pPr>
            <a:r>
              <a:rPr lang="en-US" sz="1200" dirty="0" smtClean="0"/>
              <a:t>Credit Card frauds/defaults</a:t>
            </a:r>
          </a:p>
          <a:p>
            <a:pPr marL="285750" indent="-285750">
              <a:buFont typeface="Arial" panose="020B0604020202020204" pitchFamily="34" charset="0"/>
              <a:buChar char="•"/>
            </a:pPr>
            <a:r>
              <a:rPr lang="en-US" sz="1200" dirty="0" smtClean="0"/>
              <a:t>Insurance Premium Prediction</a:t>
            </a:r>
          </a:p>
        </p:txBody>
      </p:sp>
    </p:spTree>
    <p:extLst>
      <p:ext uri="{BB962C8B-B14F-4D97-AF65-F5344CB8AC3E}">
        <p14:creationId xmlns:p14="http://schemas.microsoft.com/office/powerpoint/2010/main" val="1893002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13"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6" name="object 15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57" name="object 15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1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58" name="object 15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59" name="object 15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60" name="object 16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11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04" y="2491740"/>
            <a:ext cx="5803392" cy="3226308"/>
          </a:xfrm>
          <a:prstGeom prst="rect">
            <a:avLst/>
          </a:prstGeom>
        </p:spPr>
      </p:pic>
      <p:sp>
        <p:nvSpPr>
          <p:cNvPr id="4" name="text 1"/>
          <p:cNvSpPr txBox="1"/>
          <p:nvPr/>
        </p:nvSpPr>
        <p:spPr>
          <a:xfrm>
            <a:off x="365455" y="1602819"/>
            <a:ext cx="4169490" cy="333076"/>
          </a:xfrm>
          <a:prstGeom prst="rect">
            <a:avLst/>
          </a:prstGeom>
        </p:spPr>
        <p:txBody>
          <a:bodyPr vert="horz" wrap="none" lIns="0" tIns="0" rIns="0" bIns="0" rtlCol="0">
            <a:spAutoFit/>
          </a:bodyPr>
          <a:lstStyle/>
          <a:p>
            <a:pPr marL="0">
              <a:lnSpc>
                <a:spcPct val="100000"/>
              </a:lnSpc>
            </a:pPr>
            <a:r>
              <a:rPr sz="2800" b="1" spc="10" dirty="0">
                <a:latin typeface="Arial"/>
                <a:cs typeface="Arial"/>
              </a:rPr>
              <a:t>Preventive maintenance</a:t>
            </a:r>
            <a:endParaRPr sz="2800">
              <a:latin typeface="Arial"/>
              <a:cs typeface="Arial"/>
            </a:endParaRPr>
          </a:p>
        </p:txBody>
      </p:sp>
      <p:sp>
        <p:nvSpPr>
          <p:cNvPr id="6" name="Rectangle 5"/>
          <p:cNvSpPr/>
          <p:nvPr/>
        </p:nvSpPr>
        <p:spPr>
          <a:xfrm>
            <a:off x="5257801" y="1471922"/>
            <a:ext cx="3564636" cy="1384995"/>
          </a:xfrm>
          <a:prstGeom prst="rect">
            <a:avLst/>
          </a:prstGeom>
        </p:spPr>
        <p:txBody>
          <a:bodyPr wrap="square">
            <a:spAutoFit/>
          </a:bodyPr>
          <a:lstStyle/>
          <a:p>
            <a:pPr marL="285750" indent="-285750">
              <a:buFont typeface="Arial" panose="020B0604020202020204" pitchFamily="34" charset="0"/>
              <a:buChar char="•"/>
            </a:pPr>
            <a:r>
              <a:rPr lang="en-US" sz="1200" dirty="0"/>
              <a:t>Prediction of </a:t>
            </a:r>
            <a:r>
              <a:rPr lang="en-US" sz="1200" dirty="0" smtClean="0"/>
              <a:t>faults </a:t>
            </a:r>
            <a:r>
              <a:rPr lang="en-US" sz="1200" dirty="0"/>
              <a:t>in </a:t>
            </a:r>
            <a:r>
              <a:rPr lang="en-US" sz="1200" dirty="0" smtClean="0"/>
              <a:t>network</a:t>
            </a:r>
          </a:p>
          <a:p>
            <a:pPr marL="285750" indent="-285750">
              <a:buFont typeface="Arial" panose="020B0604020202020204" pitchFamily="34" charset="0"/>
              <a:buChar char="•"/>
            </a:pPr>
            <a:r>
              <a:rPr lang="en-US" sz="1200" dirty="0" smtClean="0"/>
              <a:t>Geo-location wise workforce management for fault support</a:t>
            </a:r>
          </a:p>
          <a:p>
            <a:pPr marL="285750" indent="-285750">
              <a:buFont typeface="Arial" panose="020B0604020202020204" pitchFamily="34" charset="0"/>
              <a:buChar char="•"/>
            </a:pPr>
            <a:r>
              <a:rPr lang="en-US" sz="1200" dirty="0" smtClean="0"/>
              <a:t>Prediction of preventive maintenance life-cycle for network devices</a:t>
            </a:r>
          </a:p>
          <a:p>
            <a:pPr marL="285750" indent="-285750">
              <a:buFont typeface="Arial" panose="020B0604020202020204" pitchFamily="34" charset="0"/>
              <a:buChar char="•"/>
            </a:pPr>
            <a:r>
              <a:rPr lang="en-US" sz="1200" dirty="0" smtClean="0"/>
              <a:t>Field Support Org cost reduction by improving First Time Right (FTR), reducing Site visits </a:t>
            </a:r>
            <a:endParaRPr lang="en-US" sz="1200" dirty="0"/>
          </a:p>
        </p:txBody>
      </p:sp>
    </p:spTree>
    <p:extLst>
      <p:ext uri="{BB962C8B-B14F-4D97-AF65-F5344CB8AC3E}">
        <p14:creationId xmlns:p14="http://schemas.microsoft.com/office/powerpoint/2010/main" val="3598711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1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61" name="object 16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62" name="object 16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1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63" name="object 16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64" name="object 16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65" name="object 16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11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536" y="2246376"/>
            <a:ext cx="4376928" cy="3282696"/>
          </a:xfrm>
          <a:prstGeom prst="rect">
            <a:avLst/>
          </a:prstGeom>
        </p:spPr>
      </p:pic>
      <p:sp>
        <p:nvSpPr>
          <p:cNvPr id="4" name="text 1"/>
          <p:cNvSpPr txBox="1"/>
          <p:nvPr/>
        </p:nvSpPr>
        <p:spPr>
          <a:xfrm>
            <a:off x="365455" y="1586689"/>
            <a:ext cx="2350353" cy="333076"/>
          </a:xfrm>
          <a:prstGeom prst="rect">
            <a:avLst/>
          </a:prstGeom>
        </p:spPr>
        <p:txBody>
          <a:bodyPr vert="horz" wrap="none" lIns="0" tIns="0" rIns="0" bIns="0" rtlCol="0">
            <a:spAutoFit/>
          </a:bodyPr>
          <a:lstStyle/>
          <a:p>
            <a:pPr marL="0">
              <a:lnSpc>
                <a:spcPct val="100000"/>
              </a:lnSpc>
            </a:pPr>
            <a:r>
              <a:rPr sz="2800" b="1" spc="10" dirty="0">
                <a:latin typeface="Arial"/>
                <a:cs typeface="Arial"/>
              </a:rPr>
              <a:t>Google maps</a:t>
            </a:r>
            <a:endParaRPr sz="2800">
              <a:latin typeface="Arial"/>
              <a:cs typeface="Arial"/>
            </a:endParaRPr>
          </a:p>
        </p:txBody>
      </p:sp>
      <p:sp>
        <p:nvSpPr>
          <p:cNvPr id="14" name="Rectangle 13"/>
          <p:cNvSpPr/>
          <p:nvPr/>
        </p:nvSpPr>
        <p:spPr>
          <a:xfrm>
            <a:off x="5257801" y="1471922"/>
            <a:ext cx="3564636" cy="646331"/>
          </a:xfrm>
          <a:prstGeom prst="rect">
            <a:avLst/>
          </a:prstGeom>
        </p:spPr>
        <p:txBody>
          <a:bodyPr wrap="square">
            <a:spAutoFit/>
          </a:bodyPr>
          <a:lstStyle/>
          <a:p>
            <a:pPr marL="285750" indent="-285750">
              <a:buFont typeface="Arial" panose="020B0604020202020204" pitchFamily="34" charset="0"/>
              <a:buChar char="•"/>
            </a:pPr>
            <a:r>
              <a:rPr lang="en-US" sz="1200" dirty="0" smtClean="0"/>
              <a:t>Free community using Google APIs for Geo-location, distance APIs etc. – source of data for Google maps</a:t>
            </a:r>
            <a:endParaRPr lang="en-US" sz="1200" dirty="0"/>
          </a:p>
        </p:txBody>
      </p:sp>
    </p:spTree>
    <p:extLst>
      <p:ext uri="{BB962C8B-B14F-4D97-AF65-F5344CB8AC3E}">
        <p14:creationId xmlns:p14="http://schemas.microsoft.com/office/powerpoint/2010/main" val="1222266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0" indent="-457200">
              <a:buFont typeface="+mj-lt"/>
              <a:buAutoNum type="arabicPeriod"/>
            </a:pPr>
            <a:r>
              <a:rPr lang="en-US" dirty="0" smtClean="0"/>
              <a:t>Fraud &amp; Risk Detection</a:t>
            </a:r>
          </a:p>
          <a:p>
            <a:pPr marL="457200" indent="-457200">
              <a:buFont typeface="+mj-lt"/>
              <a:buAutoNum type="arabicPeriod"/>
            </a:pPr>
            <a:r>
              <a:rPr lang="en-US" dirty="0" smtClean="0"/>
              <a:t>Healthcare – Medical image analysis, genetics &amp; genomics, drug development etc.</a:t>
            </a:r>
          </a:p>
          <a:p>
            <a:pPr marL="457200" indent="-457200">
              <a:buFont typeface="+mj-lt"/>
              <a:buAutoNum type="arabicPeriod"/>
            </a:pPr>
            <a:r>
              <a:rPr lang="en-US" dirty="0" smtClean="0"/>
              <a:t>Internet Search – Knowledge Graphs (Semantic Networks) based on Resource Descriptive Framework RDF </a:t>
            </a:r>
          </a:p>
          <a:p>
            <a:pPr marL="457200" indent="-457200">
              <a:buFont typeface="+mj-lt"/>
              <a:buAutoNum type="arabicPeriod"/>
            </a:pPr>
            <a:r>
              <a:rPr lang="en-US" dirty="0" smtClean="0"/>
              <a:t>Targeted Advertising – Facebook friends referral ads, Amazon past purchase based products ads, Google search based ads</a:t>
            </a:r>
          </a:p>
          <a:p>
            <a:pPr marL="457200" indent="-457200">
              <a:buFont typeface="+mj-lt"/>
              <a:buAutoNum type="arabicPeriod"/>
            </a:pPr>
            <a:r>
              <a:rPr lang="en-US" dirty="0" smtClean="0"/>
              <a:t>Image Recognition – unlocking phone based on face; App which identifies object you point to; identifying celebrities in pictures; Invoice processing etc.</a:t>
            </a:r>
          </a:p>
          <a:p>
            <a:pPr marL="457200" indent="-457200">
              <a:buFont typeface="+mj-lt"/>
              <a:buAutoNum type="arabicPeriod"/>
            </a:pPr>
            <a:r>
              <a:rPr lang="en-US" dirty="0" smtClean="0"/>
              <a:t>Speech recognition – voice recorders, human speech conversations Bots – ok google !!</a:t>
            </a:r>
          </a:p>
          <a:p>
            <a:pPr marL="457200" indent="-457200">
              <a:buFont typeface="+mj-lt"/>
              <a:buAutoNum type="arabicPeriod"/>
            </a:pPr>
            <a:r>
              <a:rPr lang="en-US" dirty="0" smtClean="0"/>
              <a:t>Airline routing – Auto-pilot</a:t>
            </a:r>
          </a:p>
          <a:p>
            <a:pPr marL="457200" indent="-457200">
              <a:buFont typeface="+mj-lt"/>
              <a:buAutoNum type="arabicPeriod"/>
            </a:pPr>
            <a:r>
              <a:rPr lang="en-US" dirty="0" smtClean="0"/>
              <a:t>Natural Language processing- document translation , chat bots</a:t>
            </a:r>
          </a:p>
          <a:p>
            <a:pPr marL="457200" indent="-457200">
              <a:buFont typeface="+mj-lt"/>
              <a:buAutoNum type="arabicPeriod"/>
            </a:pPr>
            <a:r>
              <a:rPr lang="en-US" dirty="0" smtClean="0"/>
              <a:t>Augmented Reality – VR games, simulators/ training centers etc.</a:t>
            </a:r>
          </a:p>
          <a:p>
            <a:pPr marL="857250" lvl="1" indent="-457200">
              <a:buFont typeface="+mj-lt"/>
              <a:buAutoNum type="arabicPeriod"/>
            </a:pPr>
            <a:endParaRPr lang="en-US" dirty="0"/>
          </a:p>
        </p:txBody>
      </p:sp>
      <p:sp>
        <p:nvSpPr>
          <p:cNvPr id="3" name="Content Placeholder 2"/>
          <p:cNvSpPr>
            <a:spLocks noGrp="1"/>
          </p:cNvSpPr>
          <p:nvPr>
            <p:ph sz="quarter" idx="10"/>
          </p:nvPr>
        </p:nvSpPr>
        <p:spPr/>
        <p:txBody>
          <a:bodyPr/>
          <a:lstStyle/>
          <a:p>
            <a:r>
              <a:rPr lang="en-US" dirty="0" smtClean="0"/>
              <a:t>Common Applications of Data Science</a:t>
            </a:r>
            <a:endParaRPr lang="en-US" dirty="0"/>
          </a:p>
        </p:txBody>
      </p:sp>
    </p:spTree>
    <p:extLst>
      <p:ext uri="{BB962C8B-B14F-4D97-AF65-F5344CB8AC3E}">
        <p14:creationId xmlns:p14="http://schemas.microsoft.com/office/powerpoint/2010/main" val="132389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610600" cy="4983163"/>
          </a:xfrm>
        </p:spPr>
        <p:txBody>
          <a:bodyPr>
            <a:normAutofit fontScale="70000" lnSpcReduction="20000"/>
          </a:bodyPr>
          <a:lstStyle/>
          <a:p>
            <a:pPr>
              <a:buFont typeface="Arial" panose="020B0604020202020204" pitchFamily="34" charset="0"/>
              <a:buChar char="•"/>
            </a:pPr>
            <a:r>
              <a:rPr lang="en-US" dirty="0"/>
              <a:t>New AI Algorithm Can Now Guess What You Look Like Based Just On </a:t>
            </a:r>
            <a:r>
              <a:rPr lang="en-US" dirty="0" smtClean="0"/>
              <a:t>Your Voice </a:t>
            </a:r>
            <a:r>
              <a:rPr lang="en-US" dirty="0" smtClean="0">
                <a:hlinkClick r:id="rId2"/>
              </a:rPr>
              <a:t>https</a:t>
            </a:r>
            <a:r>
              <a:rPr lang="en-US" dirty="0">
                <a:hlinkClick r:id="rId2"/>
              </a:rPr>
              <a:t>://www.analyticsindiamag.com/new-ai-algorithm-can-now-guess-what-you-look-like-based-just-on-your-voice</a:t>
            </a:r>
            <a:r>
              <a:rPr lang="en-US" dirty="0" smtClean="0">
                <a:hlinkClick r:id="rId2"/>
              </a:rPr>
              <a:t>/</a:t>
            </a:r>
            <a:endParaRPr lang="en-US" dirty="0" smtClean="0"/>
          </a:p>
          <a:p>
            <a:pPr>
              <a:buFont typeface="Arial" panose="020B0604020202020204" pitchFamily="34" charset="0"/>
              <a:buChar char="•"/>
            </a:pPr>
            <a:r>
              <a:rPr lang="en-US" dirty="0" smtClean="0"/>
              <a:t>How </a:t>
            </a:r>
            <a:r>
              <a:rPr lang="en-US" dirty="0"/>
              <a:t>Machine Learning Can Eliminate The Emotional Aspect Of Investing </a:t>
            </a:r>
            <a:r>
              <a:rPr lang="en-US" dirty="0" smtClean="0"/>
              <a:t>Money </a:t>
            </a:r>
            <a:r>
              <a:rPr lang="en-US" dirty="0" smtClean="0">
                <a:hlinkClick r:id="rId3"/>
              </a:rPr>
              <a:t>https</a:t>
            </a:r>
            <a:r>
              <a:rPr lang="en-US" dirty="0">
                <a:hlinkClick r:id="rId3"/>
              </a:rPr>
              <a:t>://</a:t>
            </a:r>
            <a:r>
              <a:rPr lang="en-US" dirty="0" smtClean="0">
                <a:hlinkClick r:id="rId3"/>
              </a:rPr>
              <a:t>www.analyticsindiamag.com/how-machine-learning-can-eliminate-the-emotional-aspect-of-investing-money/</a:t>
            </a:r>
            <a:endParaRPr lang="en-US" dirty="0" smtClean="0"/>
          </a:p>
          <a:p>
            <a:pPr>
              <a:buFont typeface="Arial" panose="020B0604020202020204" pitchFamily="34" charset="0"/>
              <a:buChar char="•"/>
            </a:pPr>
            <a:r>
              <a:rPr lang="en-US" dirty="0" smtClean="0"/>
              <a:t>How </a:t>
            </a:r>
            <a:r>
              <a:rPr lang="en-US" dirty="0"/>
              <a:t>artificial intelligence changed the face of banking in India </a:t>
            </a:r>
            <a:r>
              <a:rPr lang="en-US" dirty="0">
                <a:hlinkClick r:id="rId4"/>
              </a:rPr>
              <a:t>https://</a:t>
            </a:r>
            <a:r>
              <a:rPr lang="en-US" dirty="0" smtClean="0">
                <a:hlinkClick r:id="rId4"/>
              </a:rPr>
              <a:t>yourstory.com/2019/05/how-artificial-intelligence-changed-banking-sector</a:t>
            </a:r>
            <a:endParaRPr lang="en-US" dirty="0" smtClean="0"/>
          </a:p>
          <a:p>
            <a:pPr>
              <a:buFont typeface="Arial" panose="020B0604020202020204" pitchFamily="34" charset="0"/>
              <a:buChar char="•"/>
            </a:pPr>
            <a:r>
              <a:rPr lang="en-US" dirty="0"/>
              <a:t>Machine Learning may help capture fusion energy on </a:t>
            </a:r>
            <a:r>
              <a:rPr lang="en-US" dirty="0" smtClean="0"/>
              <a:t>Earth </a:t>
            </a:r>
            <a:r>
              <a:rPr lang="en-US" dirty="0" smtClean="0">
                <a:hlinkClick r:id="rId5"/>
              </a:rPr>
              <a:t>https</a:t>
            </a:r>
            <a:r>
              <a:rPr lang="en-US" dirty="0">
                <a:hlinkClick r:id="rId5"/>
              </a:rPr>
              <a:t>://</a:t>
            </a:r>
            <a:r>
              <a:rPr lang="en-US" dirty="0" smtClean="0">
                <a:hlinkClick r:id="rId5"/>
              </a:rPr>
              <a:t>odishatv.in/science/machine-learning-may-help-capture-fusion-energy-on-earth-371697</a:t>
            </a:r>
            <a:endParaRPr lang="en-US" dirty="0" smtClean="0"/>
          </a:p>
          <a:p>
            <a:pPr>
              <a:buFont typeface="Arial" panose="020B0604020202020204" pitchFamily="34" charset="0"/>
              <a:buChar char="•"/>
            </a:pPr>
            <a:r>
              <a:rPr lang="en-US" dirty="0"/>
              <a:t>How artificial intelligence can slowly change the healthcare </a:t>
            </a:r>
            <a:r>
              <a:rPr lang="en-US" dirty="0" smtClean="0"/>
              <a:t>landscape </a:t>
            </a:r>
            <a:r>
              <a:rPr lang="en-US" dirty="0" smtClean="0">
                <a:hlinkClick r:id="rId6"/>
              </a:rPr>
              <a:t>https</a:t>
            </a:r>
            <a:r>
              <a:rPr lang="en-US" dirty="0">
                <a:hlinkClick r:id="rId6"/>
              </a:rPr>
              <a:t>://</a:t>
            </a:r>
            <a:r>
              <a:rPr lang="en-US" dirty="0" smtClean="0">
                <a:hlinkClick r:id="rId6"/>
              </a:rPr>
              <a:t>yourstory.com/2019/05/how-artificial-intelligence-change-the-healthcare</a:t>
            </a:r>
            <a:endParaRPr lang="en-US" dirty="0" smtClean="0"/>
          </a:p>
          <a:p>
            <a:pPr lvl="1">
              <a:buFont typeface="Arial" panose="020B0604020202020204" pitchFamily="34" charset="0"/>
              <a:buChar char="•"/>
            </a:pPr>
            <a:r>
              <a:rPr lang="en-US" dirty="0"/>
              <a:t>Googles AI system better than humans at spotting lung cancer: Study </a:t>
            </a:r>
            <a:r>
              <a:rPr lang="en-US" dirty="0">
                <a:hlinkClick r:id="rId7"/>
              </a:rPr>
              <a:t>https://www.business-standard.com/article/pti-stories/google-s-ai-system-better-than-humans-at-spotting-lung-cancer-study-119052100509_1.html</a:t>
            </a:r>
            <a:endParaRPr lang="en-US" dirty="0"/>
          </a:p>
          <a:p>
            <a:pPr lvl="1">
              <a:buFont typeface="Arial" panose="020B0604020202020204" pitchFamily="34" charset="0"/>
              <a:buChar char="•"/>
            </a:pPr>
            <a:r>
              <a:rPr lang="en-US" dirty="0" smtClean="0"/>
              <a:t>Machine </a:t>
            </a:r>
            <a:r>
              <a:rPr lang="en-US" dirty="0"/>
              <a:t>learning overtakes humans in predicting death or heart attack </a:t>
            </a:r>
            <a:r>
              <a:rPr lang="en-US" dirty="0">
                <a:hlinkClick r:id="rId8"/>
              </a:rPr>
              <a:t>https://medicalxpress.com/news/2019-05-machine-humans-death-heart.html</a:t>
            </a:r>
            <a:endParaRPr lang="en-US" dirty="0"/>
          </a:p>
          <a:p>
            <a:pPr lvl="1">
              <a:buFont typeface="Arial" panose="020B0604020202020204" pitchFamily="34" charset="0"/>
              <a:buChar char="•"/>
            </a:pPr>
            <a:r>
              <a:rPr lang="en-US" dirty="0"/>
              <a:t>Machine learning could predict death or heart attack with over 90% accuracy: Study </a:t>
            </a:r>
            <a:r>
              <a:rPr lang="en-US" dirty="0">
                <a:hlinkClick r:id="rId9"/>
              </a:rPr>
              <a:t>https://www.timesnownews.com/health/article/machine-learning-could-predict-death-or-heart-attack-with-over-90-accuracy-study/417593</a:t>
            </a:r>
            <a:endParaRPr lang="en-US" dirty="0"/>
          </a:p>
          <a:p>
            <a:pPr>
              <a:buFont typeface="Arial" panose="020B0604020202020204" pitchFamily="34" charset="0"/>
              <a:buChar char="•"/>
            </a:pPr>
            <a:r>
              <a:rPr lang="en-US" dirty="0" smtClean="0"/>
              <a:t>Why </a:t>
            </a:r>
            <a:r>
              <a:rPr lang="en-US" dirty="0"/>
              <a:t>machine learning could be the key to the future of </a:t>
            </a:r>
            <a:r>
              <a:rPr lang="en-US" dirty="0" smtClean="0"/>
              <a:t>gambling </a:t>
            </a:r>
            <a:r>
              <a:rPr lang="en-US" dirty="0" smtClean="0">
                <a:hlinkClick r:id="rId10"/>
              </a:rPr>
              <a:t>https</a:t>
            </a:r>
            <a:r>
              <a:rPr lang="en-US" dirty="0">
                <a:hlinkClick r:id="rId10"/>
              </a:rPr>
              <a:t>://</a:t>
            </a:r>
            <a:r>
              <a:rPr lang="en-US" dirty="0" smtClean="0">
                <a:hlinkClick r:id="rId10"/>
              </a:rPr>
              <a:t>www.techradar.com/news/why-machine-learning-could-be-the-key-to-the-future-of-gambling</a:t>
            </a:r>
            <a:endParaRPr lang="en-US" dirty="0" smtClean="0"/>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smtClean="0"/>
              <a:t>Motivational Examples of Data Science and AI</a:t>
            </a:r>
            <a:endParaRPr lang="en-US" dirty="0"/>
          </a:p>
        </p:txBody>
      </p:sp>
    </p:spTree>
    <p:extLst>
      <p:ext uri="{BB962C8B-B14F-4D97-AF65-F5344CB8AC3E}">
        <p14:creationId xmlns:p14="http://schemas.microsoft.com/office/powerpoint/2010/main" val="2497976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buFont typeface="Arial" panose="020B0604020202020204" pitchFamily="34" charset="0"/>
              <a:buChar char="•"/>
            </a:pPr>
            <a:r>
              <a:rPr lang="en-IN" dirty="0"/>
              <a:t>Fundamentals of Data Science</a:t>
            </a:r>
            <a:endParaRPr lang="en-US" dirty="0"/>
          </a:p>
          <a:p>
            <a:pPr lvl="0">
              <a:buFont typeface="Arial" panose="020B0604020202020204" pitchFamily="34" charset="0"/>
              <a:buChar char="•"/>
            </a:pPr>
            <a:r>
              <a:rPr lang="en-IN" dirty="0"/>
              <a:t>Real World applications</a:t>
            </a:r>
            <a:endParaRPr lang="en-US" dirty="0"/>
          </a:p>
          <a:p>
            <a:pPr lvl="0">
              <a:buFont typeface="Arial" panose="020B0604020202020204" pitchFamily="34" charset="0"/>
              <a:buChar char="•"/>
            </a:pPr>
            <a:r>
              <a:rPr lang="en-IN" dirty="0"/>
              <a:t>Data Science vs BI</a:t>
            </a:r>
            <a:endParaRPr lang="en-US" dirty="0"/>
          </a:p>
          <a:p>
            <a:pPr lvl="0">
              <a:buFont typeface="Arial" panose="020B0604020202020204" pitchFamily="34" charset="0"/>
              <a:buChar char="•"/>
            </a:pPr>
            <a:r>
              <a:rPr lang="en-IN" dirty="0"/>
              <a:t>Data Science vs Statistics</a:t>
            </a:r>
            <a:endParaRPr lang="en-US" dirty="0"/>
          </a:p>
          <a:p>
            <a:pPr lvl="0">
              <a:buFont typeface="Arial" panose="020B0604020202020204" pitchFamily="34" charset="0"/>
              <a:buChar char="•"/>
            </a:pPr>
            <a:r>
              <a:rPr lang="en-IN" dirty="0"/>
              <a:t>Roles and responsibilities of a Data Scientist</a:t>
            </a:r>
            <a:endParaRPr lang="en-US" dirty="0"/>
          </a:p>
          <a:p>
            <a:pPr lvl="0">
              <a:buFont typeface="Arial" panose="020B0604020202020204" pitchFamily="34" charset="0"/>
              <a:buChar char="•"/>
            </a:pPr>
            <a:r>
              <a:rPr lang="en-IN" dirty="0"/>
              <a:t>Software Engineering for Data Science</a:t>
            </a:r>
            <a:endParaRPr lang="en-US" dirty="0"/>
          </a:p>
          <a:p>
            <a:pPr lvl="0">
              <a:buFont typeface="Arial" panose="020B0604020202020204" pitchFamily="34" charset="0"/>
              <a:buChar char="•"/>
            </a:pPr>
            <a:r>
              <a:rPr lang="en-IN" dirty="0"/>
              <a:t>Data Scientists Toolbox</a:t>
            </a:r>
            <a:endParaRPr lang="en-US" dirty="0"/>
          </a:p>
          <a:p>
            <a:pPr>
              <a:buFont typeface="Arial" panose="020B0604020202020204" pitchFamily="34" charset="0"/>
              <a:buChar char="•"/>
            </a:pPr>
            <a:r>
              <a:rPr lang="en-US" dirty="0"/>
              <a:t>Data Science Challenges</a:t>
            </a:r>
          </a:p>
        </p:txBody>
      </p:sp>
      <p:sp>
        <p:nvSpPr>
          <p:cNvPr id="3" name="Content Placeholder 2"/>
          <p:cNvSpPr>
            <a:spLocks noGrp="1"/>
          </p:cNvSpPr>
          <p:nvPr>
            <p:ph sz="quarter" idx="10"/>
          </p:nvPr>
        </p:nvSpPr>
        <p:spPr/>
        <p:txBody>
          <a:bodyPr/>
          <a:lstStyle/>
          <a:p>
            <a:r>
              <a:rPr lang="en-US" dirty="0" smtClean="0"/>
              <a:t>Objectives</a:t>
            </a:r>
            <a:endParaRPr lang="en-US" dirty="0"/>
          </a:p>
        </p:txBody>
      </p:sp>
    </p:spTree>
    <p:extLst>
      <p:ext uri="{BB962C8B-B14F-4D97-AF65-F5344CB8AC3E}">
        <p14:creationId xmlns:p14="http://schemas.microsoft.com/office/powerpoint/2010/main" val="3249835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49"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66" name="object 6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67" name="object 6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5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68" name="object 6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69" name="object 6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70" name="object 7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8625205" y="6324143"/>
            <a:ext cx="205027" cy="202996"/>
          </a:xfrm>
          <a:prstGeom prst="rect">
            <a:avLst/>
          </a:prstGeom>
        </p:spPr>
        <p:txBody>
          <a:bodyPr vert="horz" wrap="none" lIns="0" tIns="0" rIns="0" bIns="0" rtlCol="0">
            <a:spAutoFit/>
          </a:bodyPr>
          <a:lstStyle/>
          <a:p>
            <a:pPr marL="0">
              <a:lnSpc>
                <a:spcPct val="100000"/>
              </a:lnSpc>
            </a:pPr>
            <a:r>
              <a:rPr sz="1419" b="1" spc="10" dirty="0">
                <a:latin typeface="Calibri"/>
                <a:cs typeface="Calibri"/>
              </a:rPr>
              <a:t>14</a:t>
            </a:r>
            <a:endParaRPr sz="1400">
              <a:latin typeface="Calibri"/>
              <a:cs typeface="Calibri"/>
            </a:endParaRPr>
          </a:p>
        </p:txBody>
      </p:sp>
      <p:sp>
        <p:nvSpPr>
          <p:cNvPr id="4" name="text 1"/>
          <p:cNvSpPr txBox="1"/>
          <p:nvPr/>
        </p:nvSpPr>
        <p:spPr>
          <a:xfrm>
            <a:off x="368809" y="406306"/>
            <a:ext cx="6870192" cy="461665"/>
          </a:xfrm>
          <a:prstGeom prst="rect">
            <a:avLst/>
          </a:prstGeom>
        </p:spPr>
        <p:txBody>
          <a:bodyPr vert="horz" lIns="91440" tIns="45720" rIns="91440" bIns="45720" rtlCol="0" anchor="ctr" anchorCtr="0">
            <a:noAutofit/>
          </a:bodyPr>
          <a:lstStyle>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Data Science in Various Domains</a:t>
            </a:r>
          </a:p>
        </p:txBody>
      </p:sp>
      <p:pic>
        <p:nvPicPr>
          <p:cNvPr id="5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808" y="1574292"/>
            <a:ext cx="8406384" cy="4469891"/>
          </a:xfrm>
          <a:prstGeom prst="rect">
            <a:avLst/>
          </a:prstGeom>
        </p:spPr>
      </p:pic>
    </p:spTree>
    <p:extLst>
      <p:ext uri="{BB962C8B-B14F-4D97-AF65-F5344CB8AC3E}">
        <p14:creationId xmlns:p14="http://schemas.microsoft.com/office/powerpoint/2010/main" val="4081915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75356" y="2666999"/>
            <a:ext cx="3628157" cy="3590925"/>
            <a:chOff x="2473435" y="1403453"/>
            <a:chExt cx="1472723" cy="1339118"/>
          </a:xfrm>
        </p:grpSpPr>
        <p:sp>
          <p:nvSpPr>
            <p:cNvPr id="12" name="Oval 11"/>
            <p:cNvSpPr/>
            <p:nvPr/>
          </p:nvSpPr>
          <p:spPr>
            <a:xfrm>
              <a:off x="2607040" y="1403453"/>
              <a:ext cx="1339118" cy="133911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Oval 4"/>
            <p:cNvSpPr txBox="1"/>
            <p:nvPr/>
          </p:nvSpPr>
          <p:spPr>
            <a:xfrm>
              <a:off x="2473435" y="1908525"/>
              <a:ext cx="946900" cy="3289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t>Data</a:t>
              </a:r>
            </a:p>
            <a:p>
              <a:pPr lvl="0" algn="ctr" defTabSz="1022350">
                <a:lnSpc>
                  <a:spcPct val="90000"/>
                </a:lnSpc>
                <a:spcBef>
                  <a:spcPct val="0"/>
                </a:spcBef>
                <a:spcAft>
                  <a:spcPct val="35000"/>
                </a:spcAft>
              </a:pPr>
              <a:r>
                <a:rPr lang="en-US" sz="2300" b="1" dirty="0" smtClean="0"/>
                <a:t>Science</a:t>
              </a:r>
              <a:endParaRPr lang="en-US" sz="2300" b="1" kern="1200" dirty="0"/>
            </a:p>
          </p:txBody>
        </p:sp>
      </p:grpSp>
      <p:graphicFrame>
        <p:nvGraphicFramePr>
          <p:cNvPr id="4" name="Content Placeholder 3"/>
          <p:cNvGraphicFramePr>
            <a:graphicFrameLocks noGrp="1"/>
          </p:cNvGraphicFramePr>
          <p:nvPr>
            <p:ph idx="1"/>
            <p:extLst/>
          </p:nvPr>
        </p:nvGraphicFramePr>
        <p:xfrm>
          <a:off x="1257300" y="2743199"/>
          <a:ext cx="4305300" cy="3514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quarter" idx="10"/>
          </p:nvPr>
        </p:nvSpPr>
        <p:spPr/>
        <p:txBody>
          <a:bodyPr/>
          <a:lstStyle/>
          <a:p>
            <a:r>
              <a:rPr lang="en-US" dirty="0" smtClean="0"/>
              <a:t>Evolution of Data Science to Artificial Intelligence</a:t>
            </a:r>
            <a:endParaRPr lang="en-US" dirty="0"/>
          </a:p>
        </p:txBody>
      </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l="29595" t="17149" b="-1556"/>
          <a:stretch/>
        </p:blipFill>
        <p:spPr>
          <a:xfrm>
            <a:off x="6295332" y="2303323"/>
            <a:ext cx="3001068" cy="3792677"/>
          </a:xfrm>
          <a:prstGeom prst="rect">
            <a:avLst/>
          </a:prstGeom>
        </p:spPr>
      </p:pic>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t="16905" r="58967" b="49026"/>
          <a:stretch/>
        </p:blipFill>
        <p:spPr>
          <a:xfrm>
            <a:off x="5010275" y="2297584"/>
            <a:ext cx="1749079" cy="153075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b="83094"/>
          <a:stretch/>
        </p:blipFill>
        <p:spPr>
          <a:xfrm>
            <a:off x="5010275" y="1517715"/>
            <a:ext cx="4262646" cy="759638"/>
          </a:xfrm>
          <a:prstGeom prst="rect">
            <a:avLst/>
          </a:prstGeom>
        </p:spPr>
      </p:pic>
    </p:spTree>
    <p:extLst>
      <p:ext uri="{BB962C8B-B14F-4D97-AF65-F5344CB8AC3E}">
        <p14:creationId xmlns:p14="http://schemas.microsoft.com/office/powerpoint/2010/main" val="534947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53"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1" name="object 7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72" name="object 7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3" name="object 7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74" name="object 7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75" name="object 7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260441"/>
            <a:ext cx="6312713" cy="997799"/>
          </a:xfrm>
          <a:prstGeom prst="rect">
            <a:avLst/>
          </a:prstGeom>
        </p:spPr>
        <p:txBody>
          <a:bodyPr vert="horz" lIns="91440" tIns="45720" rIns="91440" bIns="45720" rtlCol="0" anchor="ctr" anchorCtr="0">
            <a:noAutofit/>
          </a:bodyPr>
          <a:lstStyle>
            <a:defPPr>
              <a:defRPr lang="en-US"/>
            </a:defPPr>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Machine Learning </a:t>
            </a:r>
            <a:r>
              <a:rPr dirty="0" smtClean="0"/>
              <a:t>vs</a:t>
            </a:r>
            <a:r>
              <a:rPr lang="en-US" dirty="0" smtClean="0"/>
              <a:t> </a:t>
            </a:r>
            <a:r>
              <a:rPr lang="en-US" dirty="0"/>
              <a:t>Data Science</a:t>
            </a:r>
            <a:r>
              <a:rPr lang="en-US" dirty="0" smtClean="0"/>
              <a:t>?</a:t>
            </a:r>
            <a:endParaRPr lang="en-US" dirty="0"/>
          </a:p>
        </p:txBody>
      </p:sp>
      <p:sp>
        <p:nvSpPr>
          <p:cNvPr id="4" name="text 1"/>
          <p:cNvSpPr txBox="1"/>
          <p:nvPr/>
        </p:nvSpPr>
        <p:spPr>
          <a:xfrm>
            <a:off x="274015" y="650645"/>
            <a:ext cx="2904641" cy="461665"/>
          </a:xfrm>
          <a:prstGeom prst="rect">
            <a:avLst/>
          </a:prstGeom>
        </p:spPr>
        <p:txBody>
          <a:bodyPr vert="horz" lIns="91440" tIns="45720" rIns="91440" bIns="45720" rtlCol="0" anchor="ctr" anchorCtr="0">
            <a:normAutofit fontScale="25000" lnSpcReduction="20000"/>
          </a:bodyPr>
          <a:lstStyle>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endParaRPr dirty="0"/>
          </a:p>
        </p:txBody>
      </p:sp>
      <p:sp>
        <p:nvSpPr>
          <p:cNvPr id="5" name="text 1"/>
          <p:cNvSpPr txBox="1"/>
          <p:nvPr/>
        </p:nvSpPr>
        <p:spPr>
          <a:xfrm>
            <a:off x="418185" y="1675892"/>
            <a:ext cx="977722" cy="214426"/>
          </a:xfrm>
          <a:prstGeom prst="rect">
            <a:avLst/>
          </a:prstGeom>
        </p:spPr>
        <p:txBody>
          <a:bodyPr vert="horz" wrap="none" lIns="0" tIns="0" rIns="0" bIns="0" rtlCol="0">
            <a:spAutoFit/>
          </a:bodyPr>
          <a:lstStyle/>
          <a:p>
            <a:pPr marL="0">
              <a:lnSpc>
                <a:spcPct val="100000"/>
              </a:lnSpc>
            </a:pPr>
            <a:r>
              <a:rPr sz="1800" b="1" spc="10" dirty="0">
                <a:latin typeface="Arial"/>
                <a:cs typeface="Arial"/>
              </a:rPr>
              <a:t>Machine</a:t>
            </a:r>
            <a:endParaRPr sz="1800">
              <a:latin typeface="Arial"/>
              <a:cs typeface="Arial"/>
            </a:endParaRPr>
          </a:p>
        </p:txBody>
      </p:sp>
      <p:sp>
        <p:nvSpPr>
          <p:cNvPr id="6" name="text 1"/>
          <p:cNvSpPr txBox="1"/>
          <p:nvPr/>
        </p:nvSpPr>
        <p:spPr>
          <a:xfrm>
            <a:off x="1552067" y="1675892"/>
            <a:ext cx="952804" cy="214426"/>
          </a:xfrm>
          <a:prstGeom prst="rect">
            <a:avLst/>
          </a:prstGeom>
        </p:spPr>
        <p:txBody>
          <a:bodyPr vert="horz" wrap="none" lIns="0" tIns="0" rIns="0" bIns="0" rtlCol="0">
            <a:spAutoFit/>
          </a:bodyPr>
          <a:lstStyle/>
          <a:p>
            <a:pPr marL="0">
              <a:lnSpc>
                <a:spcPct val="100000"/>
              </a:lnSpc>
            </a:pPr>
            <a:r>
              <a:rPr sz="1800" b="1" spc="10" dirty="0">
                <a:latin typeface="Arial"/>
                <a:cs typeface="Arial"/>
              </a:rPr>
              <a:t>learning</a:t>
            </a:r>
            <a:endParaRPr sz="1800">
              <a:latin typeface="Arial"/>
              <a:cs typeface="Arial"/>
            </a:endParaRPr>
          </a:p>
        </p:txBody>
      </p:sp>
      <p:sp>
        <p:nvSpPr>
          <p:cNvPr id="7" name="text 1"/>
          <p:cNvSpPr txBox="1"/>
          <p:nvPr/>
        </p:nvSpPr>
        <p:spPr>
          <a:xfrm>
            <a:off x="2660269" y="1675892"/>
            <a:ext cx="442417" cy="214426"/>
          </a:xfrm>
          <a:prstGeom prst="rect">
            <a:avLst/>
          </a:prstGeom>
        </p:spPr>
        <p:txBody>
          <a:bodyPr vert="horz" wrap="none" lIns="0" tIns="0" rIns="0" bIns="0" rtlCol="0">
            <a:spAutoFit/>
          </a:bodyPr>
          <a:lstStyle/>
          <a:p>
            <a:pPr marL="0">
              <a:lnSpc>
                <a:spcPct val="100000"/>
              </a:lnSpc>
            </a:pPr>
            <a:r>
              <a:rPr sz="1800" spc="10" dirty="0">
                <a:latin typeface="Arial"/>
                <a:cs typeface="Arial"/>
              </a:rPr>
              <a:t>and</a:t>
            </a:r>
            <a:endParaRPr sz="1800">
              <a:latin typeface="Arial"/>
              <a:cs typeface="Arial"/>
            </a:endParaRPr>
          </a:p>
        </p:txBody>
      </p:sp>
      <p:sp>
        <p:nvSpPr>
          <p:cNvPr id="8" name="text 1"/>
          <p:cNvSpPr txBox="1"/>
          <p:nvPr/>
        </p:nvSpPr>
        <p:spPr>
          <a:xfrm>
            <a:off x="3259201" y="1675892"/>
            <a:ext cx="1013098" cy="276999"/>
          </a:xfrm>
          <a:prstGeom prst="rect">
            <a:avLst/>
          </a:prstGeom>
        </p:spPr>
        <p:txBody>
          <a:bodyPr vert="horz" wrap="none" lIns="0" tIns="0" rIns="0" bIns="0" rtlCol="0">
            <a:spAutoFit/>
          </a:bodyPr>
          <a:lstStyle/>
          <a:p>
            <a:pPr marL="0">
              <a:lnSpc>
                <a:spcPct val="100000"/>
              </a:lnSpc>
            </a:pPr>
            <a:r>
              <a:rPr sz="1800" b="1" spc="10" dirty="0">
                <a:latin typeface="Arial"/>
                <a:cs typeface="Arial"/>
              </a:rPr>
              <a:t>statistics</a:t>
            </a:r>
            <a:endParaRPr sz="1800" b="1" dirty="0">
              <a:latin typeface="Arial"/>
              <a:cs typeface="Arial"/>
            </a:endParaRPr>
          </a:p>
        </p:txBody>
      </p:sp>
      <p:sp>
        <p:nvSpPr>
          <p:cNvPr id="9" name="text 1"/>
          <p:cNvSpPr txBox="1"/>
          <p:nvPr/>
        </p:nvSpPr>
        <p:spPr>
          <a:xfrm>
            <a:off x="4353814" y="1675892"/>
            <a:ext cx="507263" cy="214426"/>
          </a:xfrm>
          <a:prstGeom prst="rect">
            <a:avLst/>
          </a:prstGeom>
        </p:spPr>
        <p:txBody>
          <a:bodyPr vert="horz" wrap="none" lIns="0" tIns="0" rIns="0" bIns="0" rtlCol="0">
            <a:spAutoFit/>
          </a:bodyPr>
          <a:lstStyle/>
          <a:p>
            <a:pPr marL="0">
              <a:lnSpc>
                <a:spcPct val="100000"/>
              </a:lnSpc>
            </a:pPr>
            <a:r>
              <a:rPr sz="1800" spc="10" dirty="0">
                <a:latin typeface="Arial"/>
                <a:cs typeface="Arial"/>
              </a:rPr>
              <a:t>both</a:t>
            </a:r>
            <a:endParaRPr sz="1800">
              <a:latin typeface="Arial"/>
              <a:cs typeface="Arial"/>
            </a:endParaRPr>
          </a:p>
        </p:txBody>
      </p:sp>
      <p:sp>
        <p:nvSpPr>
          <p:cNvPr id="10" name="text 1"/>
          <p:cNvSpPr txBox="1"/>
          <p:nvPr/>
        </p:nvSpPr>
        <p:spPr>
          <a:xfrm>
            <a:off x="5016754" y="1675892"/>
            <a:ext cx="393878" cy="214426"/>
          </a:xfrm>
          <a:prstGeom prst="rect">
            <a:avLst/>
          </a:prstGeom>
        </p:spPr>
        <p:txBody>
          <a:bodyPr vert="horz" wrap="none" lIns="0" tIns="0" rIns="0" bIns="0" rtlCol="0">
            <a:spAutoFit/>
          </a:bodyPr>
          <a:lstStyle/>
          <a:p>
            <a:pPr marL="0">
              <a:lnSpc>
                <a:spcPct val="100000"/>
              </a:lnSpc>
            </a:pPr>
            <a:r>
              <a:rPr sz="1800" spc="10" dirty="0">
                <a:latin typeface="Arial"/>
                <a:cs typeface="Arial"/>
              </a:rPr>
              <a:t>are</a:t>
            </a:r>
            <a:endParaRPr sz="1800">
              <a:latin typeface="Arial"/>
              <a:cs typeface="Arial"/>
            </a:endParaRPr>
          </a:p>
        </p:txBody>
      </p:sp>
      <p:sp>
        <p:nvSpPr>
          <p:cNvPr id="11" name="text 1"/>
          <p:cNvSpPr txBox="1"/>
          <p:nvPr/>
        </p:nvSpPr>
        <p:spPr>
          <a:xfrm>
            <a:off x="5565394" y="1675892"/>
            <a:ext cx="456285" cy="214426"/>
          </a:xfrm>
          <a:prstGeom prst="rect">
            <a:avLst/>
          </a:prstGeom>
        </p:spPr>
        <p:txBody>
          <a:bodyPr vert="horz" wrap="none" lIns="0" tIns="0" rIns="0" bIns="0" rtlCol="0">
            <a:spAutoFit/>
          </a:bodyPr>
          <a:lstStyle/>
          <a:p>
            <a:pPr marL="0">
              <a:lnSpc>
                <a:spcPct val="100000"/>
              </a:lnSpc>
            </a:pPr>
            <a:r>
              <a:rPr sz="1800" spc="10" dirty="0">
                <a:latin typeface="Arial"/>
                <a:cs typeface="Arial"/>
              </a:rPr>
              <a:t>part</a:t>
            </a:r>
            <a:endParaRPr sz="1800">
              <a:latin typeface="Arial"/>
              <a:cs typeface="Arial"/>
            </a:endParaRPr>
          </a:p>
        </p:txBody>
      </p:sp>
      <p:sp>
        <p:nvSpPr>
          <p:cNvPr id="12" name="text 1"/>
          <p:cNvSpPr txBox="1"/>
          <p:nvPr/>
        </p:nvSpPr>
        <p:spPr>
          <a:xfrm>
            <a:off x="6178296" y="1675892"/>
            <a:ext cx="247802" cy="214426"/>
          </a:xfrm>
          <a:prstGeom prst="rect">
            <a:avLst/>
          </a:prstGeom>
        </p:spPr>
        <p:txBody>
          <a:bodyPr vert="horz" wrap="none" lIns="0" tIns="0" rIns="0" bIns="0" rtlCol="0">
            <a:spAutoFit/>
          </a:bodyPr>
          <a:lstStyle/>
          <a:p>
            <a:pPr marL="0">
              <a:lnSpc>
                <a:spcPct val="100000"/>
              </a:lnSpc>
            </a:pPr>
            <a:r>
              <a:rPr sz="1800" spc="10" dirty="0">
                <a:latin typeface="Arial"/>
                <a:cs typeface="Arial"/>
              </a:rPr>
              <a:t>of</a:t>
            </a:r>
            <a:endParaRPr sz="1800">
              <a:latin typeface="Arial"/>
              <a:cs typeface="Arial"/>
            </a:endParaRPr>
          </a:p>
        </p:txBody>
      </p:sp>
      <p:sp>
        <p:nvSpPr>
          <p:cNvPr id="13" name="text 1"/>
          <p:cNvSpPr txBox="1"/>
          <p:nvPr/>
        </p:nvSpPr>
        <p:spPr>
          <a:xfrm>
            <a:off x="6586728" y="1675892"/>
            <a:ext cx="507264" cy="214426"/>
          </a:xfrm>
          <a:prstGeom prst="rect">
            <a:avLst/>
          </a:prstGeom>
        </p:spPr>
        <p:txBody>
          <a:bodyPr vert="horz" wrap="none" lIns="0" tIns="0" rIns="0" bIns="0" rtlCol="0">
            <a:spAutoFit/>
          </a:bodyPr>
          <a:lstStyle/>
          <a:p>
            <a:pPr marL="0">
              <a:lnSpc>
                <a:spcPct val="100000"/>
              </a:lnSpc>
            </a:pPr>
            <a:r>
              <a:rPr sz="1800" spc="10" dirty="0">
                <a:latin typeface="Arial"/>
                <a:cs typeface="Arial"/>
              </a:rPr>
              <a:t>data</a:t>
            </a:r>
            <a:endParaRPr sz="1800">
              <a:latin typeface="Arial"/>
              <a:cs typeface="Arial"/>
            </a:endParaRPr>
          </a:p>
        </p:txBody>
      </p:sp>
      <p:sp>
        <p:nvSpPr>
          <p:cNvPr id="14" name="text 1"/>
          <p:cNvSpPr txBox="1"/>
          <p:nvPr/>
        </p:nvSpPr>
        <p:spPr>
          <a:xfrm>
            <a:off x="7249668" y="1675892"/>
            <a:ext cx="900024" cy="214426"/>
          </a:xfrm>
          <a:prstGeom prst="rect">
            <a:avLst/>
          </a:prstGeom>
        </p:spPr>
        <p:txBody>
          <a:bodyPr vert="horz" wrap="none" lIns="0" tIns="0" rIns="0" bIns="0" rtlCol="0">
            <a:spAutoFit/>
          </a:bodyPr>
          <a:lstStyle/>
          <a:p>
            <a:pPr marL="0">
              <a:lnSpc>
                <a:spcPct val="100000"/>
              </a:lnSpc>
            </a:pPr>
            <a:r>
              <a:rPr sz="1800" spc="10" dirty="0">
                <a:latin typeface="Arial"/>
                <a:cs typeface="Arial"/>
              </a:rPr>
              <a:t>science.</a:t>
            </a:r>
            <a:endParaRPr sz="1800">
              <a:latin typeface="Arial"/>
              <a:cs typeface="Arial"/>
            </a:endParaRPr>
          </a:p>
        </p:txBody>
      </p:sp>
      <p:sp>
        <p:nvSpPr>
          <p:cNvPr id="15" name="text 1"/>
          <p:cNvSpPr txBox="1"/>
          <p:nvPr/>
        </p:nvSpPr>
        <p:spPr>
          <a:xfrm>
            <a:off x="8304530" y="1675892"/>
            <a:ext cx="459257" cy="214426"/>
          </a:xfrm>
          <a:prstGeom prst="rect">
            <a:avLst/>
          </a:prstGeom>
        </p:spPr>
        <p:txBody>
          <a:bodyPr vert="horz" wrap="none" lIns="0" tIns="0" rIns="0" bIns="0" rtlCol="0">
            <a:spAutoFit/>
          </a:bodyPr>
          <a:lstStyle/>
          <a:p>
            <a:pPr marL="0">
              <a:lnSpc>
                <a:spcPct val="100000"/>
              </a:lnSpc>
            </a:pPr>
            <a:r>
              <a:rPr sz="1800" spc="10" dirty="0">
                <a:latin typeface="Arial"/>
                <a:cs typeface="Arial"/>
              </a:rPr>
              <a:t>The</a:t>
            </a:r>
            <a:endParaRPr sz="1800">
              <a:latin typeface="Arial"/>
              <a:cs typeface="Arial"/>
            </a:endParaRPr>
          </a:p>
        </p:txBody>
      </p:sp>
      <p:sp>
        <p:nvSpPr>
          <p:cNvPr id="16" name="text 1"/>
          <p:cNvSpPr txBox="1"/>
          <p:nvPr/>
        </p:nvSpPr>
        <p:spPr>
          <a:xfrm>
            <a:off x="418185" y="1949936"/>
            <a:ext cx="8344145" cy="214712"/>
          </a:xfrm>
          <a:prstGeom prst="rect">
            <a:avLst/>
          </a:prstGeom>
        </p:spPr>
        <p:txBody>
          <a:bodyPr vert="horz" wrap="none" lIns="0" tIns="0" rIns="0" bIns="0" rtlCol="0">
            <a:spAutoFit/>
          </a:bodyPr>
          <a:lstStyle/>
          <a:p>
            <a:pPr marL="0">
              <a:lnSpc>
                <a:spcPct val="100000"/>
              </a:lnSpc>
            </a:pPr>
            <a:r>
              <a:rPr sz="1800" spc="10" dirty="0">
                <a:latin typeface="Arial"/>
                <a:cs typeface="Arial"/>
              </a:rPr>
              <a:t>word </a:t>
            </a:r>
            <a:r>
              <a:rPr sz="1800" i="1" spc="10" dirty="0">
                <a:latin typeface="Arial"/>
                <a:cs typeface="Arial"/>
              </a:rPr>
              <a:t>learning  </a:t>
            </a:r>
            <a:r>
              <a:rPr sz="1800" spc="10" dirty="0">
                <a:latin typeface="Arial"/>
                <a:cs typeface="Arial"/>
              </a:rPr>
              <a:t>in machine learning means that the algorithms depend on some</a:t>
            </a:r>
            <a:endParaRPr sz="1800">
              <a:latin typeface="Arial"/>
              <a:cs typeface="Arial"/>
            </a:endParaRPr>
          </a:p>
        </p:txBody>
      </p:sp>
      <p:sp>
        <p:nvSpPr>
          <p:cNvPr id="17" name="text 1"/>
          <p:cNvSpPr txBox="1"/>
          <p:nvPr/>
        </p:nvSpPr>
        <p:spPr>
          <a:xfrm>
            <a:off x="418185" y="2224786"/>
            <a:ext cx="8341106" cy="214426"/>
          </a:xfrm>
          <a:prstGeom prst="rect">
            <a:avLst/>
          </a:prstGeom>
        </p:spPr>
        <p:txBody>
          <a:bodyPr vert="horz" wrap="none" lIns="0" tIns="0" rIns="0" bIns="0" rtlCol="0">
            <a:spAutoFit/>
          </a:bodyPr>
          <a:lstStyle/>
          <a:p>
            <a:pPr marL="0">
              <a:lnSpc>
                <a:spcPct val="100000"/>
              </a:lnSpc>
            </a:pPr>
            <a:r>
              <a:rPr sz="1800" spc="10" dirty="0">
                <a:latin typeface="Arial"/>
                <a:cs typeface="Arial"/>
              </a:rPr>
              <a:t>data, used as a training set, to fine-tune some model or algorithm parameters.</a:t>
            </a:r>
            <a:endParaRPr sz="1800">
              <a:latin typeface="Arial"/>
              <a:cs typeface="Arial"/>
            </a:endParaRPr>
          </a:p>
        </p:txBody>
      </p:sp>
      <p:sp>
        <p:nvSpPr>
          <p:cNvPr id="18" name="text 1"/>
          <p:cNvSpPr txBox="1"/>
          <p:nvPr/>
        </p:nvSpPr>
        <p:spPr>
          <a:xfrm>
            <a:off x="418185" y="2499106"/>
            <a:ext cx="8340268" cy="214426"/>
          </a:xfrm>
          <a:prstGeom prst="rect">
            <a:avLst/>
          </a:prstGeom>
        </p:spPr>
        <p:txBody>
          <a:bodyPr vert="horz" wrap="none" lIns="0" tIns="0" rIns="0" bIns="0" rtlCol="0">
            <a:spAutoFit/>
          </a:bodyPr>
          <a:lstStyle/>
          <a:p>
            <a:pPr marL="0">
              <a:lnSpc>
                <a:spcPct val="100000"/>
              </a:lnSpc>
            </a:pPr>
            <a:r>
              <a:rPr sz="1800" spc="10" dirty="0">
                <a:latin typeface="Arial"/>
                <a:cs typeface="Arial"/>
              </a:rPr>
              <a:t>This  encompasses  many  techniques  such  as  regression,  naive  Bayes  or</a:t>
            </a:r>
            <a:endParaRPr sz="1800">
              <a:latin typeface="Arial"/>
              <a:cs typeface="Arial"/>
            </a:endParaRPr>
          </a:p>
        </p:txBody>
      </p:sp>
      <p:sp>
        <p:nvSpPr>
          <p:cNvPr id="19" name="text 1"/>
          <p:cNvSpPr txBox="1"/>
          <p:nvPr/>
        </p:nvSpPr>
        <p:spPr>
          <a:xfrm>
            <a:off x="418185" y="2773426"/>
            <a:ext cx="6405373" cy="214427"/>
          </a:xfrm>
          <a:prstGeom prst="rect">
            <a:avLst/>
          </a:prstGeom>
        </p:spPr>
        <p:txBody>
          <a:bodyPr vert="horz" wrap="none" lIns="0" tIns="0" rIns="0" bIns="0" rtlCol="0">
            <a:spAutoFit/>
          </a:bodyPr>
          <a:lstStyle/>
          <a:p>
            <a:pPr marL="0">
              <a:lnSpc>
                <a:spcPct val="100000"/>
              </a:lnSpc>
            </a:pPr>
            <a:r>
              <a:rPr sz="1800" spc="10" dirty="0">
                <a:latin typeface="Arial"/>
                <a:cs typeface="Arial"/>
              </a:rPr>
              <a:t>supervised clustering. But not all techniques fit in this category.</a:t>
            </a:r>
            <a:endParaRPr sz="1800">
              <a:latin typeface="Arial"/>
              <a:cs typeface="Arial"/>
            </a:endParaRPr>
          </a:p>
        </p:txBody>
      </p:sp>
      <p:sp>
        <p:nvSpPr>
          <p:cNvPr id="20" name="text 1"/>
          <p:cNvSpPr txBox="1"/>
          <p:nvPr/>
        </p:nvSpPr>
        <p:spPr>
          <a:xfrm>
            <a:off x="418185" y="3321790"/>
            <a:ext cx="8343197" cy="214712"/>
          </a:xfrm>
          <a:prstGeom prst="rect">
            <a:avLst/>
          </a:prstGeom>
        </p:spPr>
        <p:txBody>
          <a:bodyPr vert="horz" wrap="none" lIns="0" tIns="0" rIns="0" bIns="0" rtlCol="0">
            <a:spAutoFit/>
          </a:bodyPr>
          <a:lstStyle/>
          <a:p>
            <a:pPr marL="0">
              <a:lnSpc>
                <a:spcPct val="100000"/>
              </a:lnSpc>
            </a:pPr>
            <a:r>
              <a:rPr sz="1800" spc="10" dirty="0">
                <a:latin typeface="Arial"/>
                <a:cs typeface="Arial"/>
              </a:rPr>
              <a:t>For instance, unsupervised clustering - a statistical and data science technique -</a:t>
            </a:r>
            <a:endParaRPr sz="1800">
              <a:latin typeface="Arial"/>
              <a:cs typeface="Arial"/>
            </a:endParaRPr>
          </a:p>
        </p:txBody>
      </p:sp>
      <p:sp>
        <p:nvSpPr>
          <p:cNvPr id="21" name="text 1"/>
          <p:cNvSpPr txBox="1"/>
          <p:nvPr/>
        </p:nvSpPr>
        <p:spPr>
          <a:xfrm>
            <a:off x="418185" y="3596767"/>
            <a:ext cx="8340268" cy="214426"/>
          </a:xfrm>
          <a:prstGeom prst="rect">
            <a:avLst/>
          </a:prstGeom>
        </p:spPr>
        <p:txBody>
          <a:bodyPr vert="horz" wrap="none" lIns="0" tIns="0" rIns="0" bIns="0" rtlCol="0">
            <a:spAutoFit/>
          </a:bodyPr>
          <a:lstStyle/>
          <a:p>
            <a:pPr marL="0">
              <a:lnSpc>
                <a:spcPct val="100000"/>
              </a:lnSpc>
            </a:pPr>
            <a:r>
              <a:rPr sz="1800" spc="10" dirty="0">
                <a:latin typeface="Arial"/>
                <a:cs typeface="Arial"/>
              </a:rPr>
              <a:t>aims at detecting clusters and cluster structures without any a-priori knowledge or</a:t>
            </a:r>
            <a:endParaRPr sz="1800">
              <a:latin typeface="Arial"/>
              <a:cs typeface="Arial"/>
            </a:endParaRPr>
          </a:p>
        </p:txBody>
      </p:sp>
      <p:sp>
        <p:nvSpPr>
          <p:cNvPr id="22" name="text 1"/>
          <p:cNvSpPr txBox="1"/>
          <p:nvPr/>
        </p:nvSpPr>
        <p:spPr>
          <a:xfrm>
            <a:off x="418185" y="3871087"/>
            <a:ext cx="8341639" cy="214426"/>
          </a:xfrm>
          <a:prstGeom prst="rect">
            <a:avLst/>
          </a:prstGeom>
        </p:spPr>
        <p:txBody>
          <a:bodyPr vert="horz" wrap="none" lIns="0" tIns="0" rIns="0" bIns="0" rtlCol="0">
            <a:spAutoFit/>
          </a:bodyPr>
          <a:lstStyle/>
          <a:p>
            <a:pPr marL="0">
              <a:lnSpc>
                <a:spcPct val="100000"/>
              </a:lnSpc>
            </a:pPr>
            <a:r>
              <a:rPr sz="1800" spc="10" dirty="0">
                <a:latin typeface="Arial"/>
                <a:cs typeface="Arial"/>
              </a:rPr>
              <a:t>training set to help the classification algorithm. A human being is needed to label</a:t>
            </a:r>
            <a:endParaRPr sz="1800">
              <a:latin typeface="Arial"/>
              <a:cs typeface="Arial"/>
            </a:endParaRPr>
          </a:p>
        </p:txBody>
      </p:sp>
      <p:sp>
        <p:nvSpPr>
          <p:cNvPr id="23" name="text 1"/>
          <p:cNvSpPr txBox="1"/>
          <p:nvPr/>
        </p:nvSpPr>
        <p:spPr>
          <a:xfrm>
            <a:off x="418185" y="4145407"/>
            <a:ext cx="8343214" cy="214427"/>
          </a:xfrm>
          <a:prstGeom prst="rect">
            <a:avLst/>
          </a:prstGeom>
        </p:spPr>
        <p:txBody>
          <a:bodyPr vert="horz" wrap="none" lIns="0" tIns="0" rIns="0" bIns="0" rtlCol="0">
            <a:spAutoFit/>
          </a:bodyPr>
          <a:lstStyle/>
          <a:p>
            <a:pPr marL="0">
              <a:lnSpc>
                <a:spcPct val="100000"/>
              </a:lnSpc>
            </a:pPr>
            <a:r>
              <a:rPr sz="1800" spc="10" dirty="0">
                <a:latin typeface="Arial"/>
                <a:cs typeface="Arial"/>
              </a:rPr>
              <a:t>the  clusters  found.  Some  techniques  are  hybrid,  such  as  semi-supervised</a:t>
            </a:r>
            <a:endParaRPr sz="1800">
              <a:latin typeface="Arial"/>
              <a:cs typeface="Arial"/>
            </a:endParaRPr>
          </a:p>
        </p:txBody>
      </p:sp>
      <p:sp>
        <p:nvSpPr>
          <p:cNvPr id="24" name="text 1"/>
          <p:cNvSpPr txBox="1"/>
          <p:nvPr/>
        </p:nvSpPr>
        <p:spPr>
          <a:xfrm>
            <a:off x="418185" y="4419727"/>
            <a:ext cx="8342173" cy="214427"/>
          </a:xfrm>
          <a:prstGeom prst="rect">
            <a:avLst/>
          </a:prstGeom>
        </p:spPr>
        <p:txBody>
          <a:bodyPr vert="horz" wrap="none" lIns="0" tIns="0" rIns="0" bIns="0" rtlCol="0">
            <a:spAutoFit/>
          </a:bodyPr>
          <a:lstStyle/>
          <a:p>
            <a:pPr marL="0">
              <a:lnSpc>
                <a:spcPct val="100000"/>
              </a:lnSpc>
            </a:pPr>
            <a:r>
              <a:rPr sz="1800" spc="10" dirty="0">
                <a:latin typeface="Arial"/>
                <a:cs typeface="Arial"/>
              </a:rPr>
              <a:t>classification. Some pattern detection or density estimation techniques fit in this</a:t>
            </a:r>
            <a:endParaRPr sz="1800">
              <a:latin typeface="Arial"/>
              <a:cs typeface="Arial"/>
            </a:endParaRPr>
          </a:p>
        </p:txBody>
      </p:sp>
      <p:sp>
        <p:nvSpPr>
          <p:cNvPr id="25" name="text 1"/>
          <p:cNvSpPr txBox="1"/>
          <p:nvPr/>
        </p:nvSpPr>
        <p:spPr>
          <a:xfrm>
            <a:off x="418185" y="4693771"/>
            <a:ext cx="982260" cy="214713"/>
          </a:xfrm>
          <a:prstGeom prst="rect">
            <a:avLst/>
          </a:prstGeom>
        </p:spPr>
        <p:txBody>
          <a:bodyPr vert="horz" wrap="none" lIns="0" tIns="0" rIns="0" bIns="0" rtlCol="0">
            <a:spAutoFit/>
          </a:bodyPr>
          <a:lstStyle/>
          <a:p>
            <a:pPr marL="0">
              <a:lnSpc>
                <a:spcPct val="100000"/>
              </a:lnSpc>
            </a:pPr>
            <a:r>
              <a:rPr sz="1800" spc="10" dirty="0">
                <a:latin typeface="Arial"/>
                <a:cs typeface="Arial"/>
              </a:rPr>
              <a:t>category.</a:t>
            </a:r>
            <a:endParaRPr sz="1800">
              <a:latin typeface="Arial"/>
              <a:cs typeface="Arial"/>
            </a:endParaRPr>
          </a:p>
        </p:txBody>
      </p:sp>
    </p:spTree>
    <p:extLst>
      <p:ext uri="{BB962C8B-B14F-4D97-AF65-F5344CB8AC3E}">
        <p14:creationId xmlns:p14="http://schemas.microsoft.com/office/powerpoint/2010/main" val="2322247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56"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76" name="object 7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77" name="object 7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5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78" name="object 7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79" name="object 7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80" name="object 8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17143" y="190997"/>
            <a:ext cx="6964985" cy="982345"/>
          </a:xfrm>
          <a:prstGeom prst="rect">
            <a:avLst/>
          </a:prstGeom>
        </p:spPr>
        <p:txBody>
          <a:bodyPr vert="horz" lIns="91440" tIns="45720" rIns="91440" bIns="45720" rtlCol="0" anchor="ctr" anchorCtr="0">
            <a:noAutofit/>
          </a:bodyPr>
          <a:lstStyle>
            <a:defPPr>
              <a:defRPr lang="en-US"/>
            </a:defPPr>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Machine Learning </a:t>
            </a:r>
            <a:r>
              <a:rPr dirty="0" smtClean="0"/>
              <a:t>vs</a:t>
            </a:r>
            <a:r>
              <a:rPr lang="en-US" dirty="0" smtClean="0"/>
              <a:t> </a:t>
            </a:r>
            <a:r>
              <a:rPr lang="en-US" dirty="0"/>
              <a:t>Data Science</a:t>
            </a:r>
            <a:r>
              <a:rPr lang="en-US" dirty="0" smtClean="0"/>
              <a:t>?</a:t>
            </a:r>
            <a:endParaRPr lang="en-US" dirty="0"/>
          </a:p>
        </p:txBody>
      </p:sp>
      <p:sp>
        <p:nvSpPr>
          <p:cNvPr id="5" name="text 1"/>
          <p:cNvSpPr txBox="1"/>
          <p:nvPr/>
        </p:nvSpPr>
        <p:spPr>
          <a:xfrm>
            <a:off x="418185" y="1675892"/>
            <a:ext cx="8341105" cy="214426"/>
          </a:xfrm>
          <a:prstGeom prst="rect">
            <a:avLst/>
          </a:prstGeom>
        </p:spPr>
        <p:txBody>
          <a:bodyPr vert="horz" wrap="none" lIns="0" tIns="0" rIns="0" bIns="0" rtlCol="0">
            <a:spAutoFit/>
          </a:bodyPr>
          <a:lstStyle/>
          <a:p>
            <a:pPr marL="0">
              <a:lnSpc>
                <a:spcPct val="100000"/>
              </a:lnSpc>
            </a:pPr>
            <a:r>
              <a:rPr sz="1800" b="1" spc="10" dirty="0">
                <a:latin typeface="Arial"/>
                <a:cs typeface="Arial"/>
              </a:rPr>
              <a:t>Data science </a:t>
            </a:r>
            <a:r>
              <a:rPr sz="1800" spc="10" dirty="0">
                <a:latin typeface="Arial"/>
                <a:cs typeface="Arial"/>
              </a:rPr>
              <a:t>is much more than machine learning though. Data, in data science,</a:t>
            </a:r>
            <a:endParaRPr sz="1800">
              <a:latin typeface="Arial"/>
              <a:cs typeface="Arial"/>
            </a:endParaRPr>
          </a:p>
        </p:txBody>
      </p:sp>
      <p:sp>
        <p:nvSpPr>
          <p:cNvPr id="6" name="text 1"/>
          <p:cNvSpPr txBox="1"/>
          <p:nvPr/>
        </p:nvSpPr>
        <p:spPr>
          <a:xfrm>
            <a:off x="418185" y="1949936"/>
            <a:ext cx="8342224" cy="214712"/>
          </a:xfrm>
          <a:prstGeom prst="rect">
            <a:avLst/>
          </a:prstGeom>
        </p:spPr>
        <p:txBody>
          <a:bodyPr vert="horz" wrap="none" lIns="0" tIns="0" rIns="0" bIns="0" rtlCol="0">
            <a:spAutoFit/>
          </a:bodyPr>
          <a:lstStyle/>
          <a:p>
            <a:pPr marL="0">
              <a:lnSpc>
                <a:spcPct val="100000"/>
              </a:lnSpc>
            </a:pPr>
            <a:r>
              <a:rPr sz="1800" spc="10" dirty="0">
                <a:latin typeface="Arial"/>
                <a:cs typeface="Arial"/>
              </a:rPr>
              <a:t>may or may not come from a </a:t>
            </a:r>
            <a:r>
              <a:rPr sz="1800" i="1" spc="10" dirty="0">
                <a:latin typeface="Arial"/>
                <a:cs typeface="Arial"/>
              </a:rPr>
              <a:t>machine </a:t>
            </a:r>
            <a:r>
              <a:rPr sz="1800" spc="10" dirty="0">
                <a:latin typeface="Arial"/>
                <a:cs typeface="Arial"/>
              </a:rPr>
              <a:t>or mechanical process (survey data could</a:t>
            </a:r>
            <a:endParaRPr sz="1800">
              <a:latin typeface="Arial"/>
              <a:cs typeface="Arial"/>
            </a:endParaRPr>
          </a:p>
        </p:txBody>
      </p:sp>
      <p:sp>
        <p:nvSpPr>
          <p:cNvPr id="7" name="text 1"/>
          <p:cNvSpPr txBox="1"/>
          <p:nvPr/>
        </p:nvSpPr>
        <p:spPr>
          <a:xfrm>
            <a:off x="418185" y="2224786"/>
            <a:ext cx="8343239" cy="214426"/>
          </a:xfrm>
          <a:prstGeom prst="rect">
            <a:avLst/>
          </a:prstGeom>
        </p:spPr>
        <p:txBody>
          <a:bodyPr vert="horz" wrap="none" lIns="0" tIns="0" rIns="0" bIns="0" rtlCol="0">
            <a:spAutoFit/>
          </a:bodyPr>
          <a:lstStyle/>
          <a:p>
            <a:pPr marL="0">
              <a:lnSpc>
                <a:spcPct val="100000"/>
              </a:lnSpc>
            </a:pPr>
            <a:r>
              <a:rPr sz="1800" spc="10" dirty="0">
                <a:latin typeface="Arial"/>
                <a:cs typeface="Arial"/>
              </a:rPr>
              <a:t>be manually collected, clinical trials involve a specific type of small data)  and it</a:t>
            </a:r>
            <a:endParaRPr sz="1800">
              <a:latin typeface="Arial"/>
              <a:cs typeface="Arial"/>
            </a:endParaRPr>
          </a:p>
        </p:txBody>
      </p:sp>
      <p:sp>
        <p:nvSpPr>
          <p:cNvPr id="8" name="text 1"/>
          <p:cNvSpPr txBox="1"/>
          <p:nvPr/>
        </p:nvSpPr>
        <p:spPr>
          <a:xfrm>
            <a:off x="418185" y="2499106"/>
            <a:ext cx="8342248" cy="214426"/>
          </a:xfrm>
          <a:prstGeom prst="rect">
            <a:avLst/>
          </a:prstGeom>
        </p:spPr>
        <p:txBody>
          <a:bodyPr vert="horz" wrap="none" lIns="0" tIns="0" rIns="0" bIns="0" rtlCol="0">
            <a:spAutoFit/>
          </a:bodyPr>
          <a:lstStyle/>
          <a:p>
            <a:pPr marL="0">
              <a:lnSpc>
                <a:spcPct val="100000"/>
              </a:lnSpc>
            </a:pPr>
            <a:r>
              <a:rPr sz="1800" spc="10" dirty="0">
                <a:latin typeface="Arial"/>
                <a:cs typeface="Arial"/>
              </a:rPr>
              <a:t>might have nothing to do with </a:t>
            </a:r>
            <a:r>
              <a:rPr sz="1800" i="1" spc="10" dirty="0">
                <a:latin typeface="Arial"/>
                <a:cs typeface="Arial"/>
              </a:rPr>
              <a:t>learning  </a:t>
            </a:r>
            <a:r>
              <a:rPr sz="1800" spc="10" dirty="0">
                <a:latin typeface="Arial"/>
                <a:cs typeface="Arial"/>
              </a:rPr>
              <a:t>as I have just discussed. But the main</a:t>
            </a:r>
            <a:endParaRPr sz="1800">
              <a:latin typeface="Arial"/>
              <a:cs typeface="Arial"/>
            </a:endParaRPr>
          </a:p>
        </p:txBody>
      </p:sp>
      <p:sp>
        <p:nvSpPr>
          <p:cNvPr id="9" name="text 1"/>
          <p:cNvSpPr txBox="1"/>
          <p:nvPr/>
        </p:nvSpPr>
        <p:spPr>
          <a:xfrm>
            <a:off x="418185" y="2773426"/>
            <a:ext cx="8343316" cy="214427"/>
          </a:xfrm>
          <a:prstGeom prst="rect">
            <a:avLst/>
          </a:prstGeom>
        </p:spPr>
        <p:txBody>
          <a:bodyPr vert="horz" wrap="none" lIns="0" tIns="0" rIns="0" bIns="0" rtlCol="0">
            <a:spAutoFit/>
          </a:bodyPr>
          <a:lstStyle/>
          <a:p>
            <a:pPr marL="0">
              <a:lnSpc>
                <a:spcPct val="100000"/>
              </a:lnSpc>
            </a:pPr>
            <a:r>
              <a:rPr sz="1800" spc="10" dirty="0">
                <a:latin typeface="Arial"/>
                <a:cs typeface="Arial"/>
              </a:rPr>
              <a:t>difference is the fact that data science covers the whole spectrum of data</a:t>
            </a:r>
            <a:endParaRPr sz="1800">
              <a:latin typeface="Arial"/>
              <a:cs typeface="Arial"/>
            </a:endParaRPr>
          </a:p>
        </p:txBody>
      </p:sp>
      <p:sp>
        <p:nvSpPr>
          <p:cNvPr id="10" name="text 1"/>
          <p:cNvSpPr txBox="1"/>
          <p:nvPr/>
        </p:nvSpPr>
        <p:spPr>
          <a:xfrm>
            <a:off x="418185" y="3047745"/>
            <a:ext cx="8343316" cy="214426"/>
          </a:xfrm>
          <a:prstGeom prst="rect">
            <a:avLst/>
          </a:prstGeom>
        </p:spPr>
        <p:txBody>
          <a:bodyPr vert="horz" wrap="none" lIns="0" tIns="0" rIns="0" bIns="0" rtlCol="0">
            <a:spAutoFit/>
          </a:bodyPr>
          <a:lstStyle/>
          <a:p>
            <a:pPr marL="0">
              <a:lnSpc>
                <a:spcPct val="100000"/>
              </a:lnSpc>
            </a:pPr>
            <a:r>
              <a:rPr sz="1800" spc="10" dirty="0">
                <a:latin typeface="Arial"/>
                <a:cs typeface="Arial"/>
              </a:rPr>
              <a:t>processing, not just the algorithmic or statistical aspects. In particular, data</a:t>
            </a:r>
            <a:endParaRPr sz="1800">
              <a:latin typeface="Arial"/>
              <a:cs typeface="Arial"/>
            </a:endParaRPr>
          </a:p>
        </p:txBody>
      </p:sp>
      <p:sp>
        <p:nvSpPr>
          <p:cNvPr id="11" name="text 1"/>
          <p:cNvSpPr txBox="1"/>
          <p:nvPr/>
        </p:nvSpPr>
        <p:spPr>
          <a:xfrm>
            <a:off x="418185" y="3321790"/>
            <a:ext cx="2057262" cy="214712"/>
          </a:xfrm>
          <a:prstGeom prst="rect">
            <a:avLst/>
          </a:prstGeom>
        </p:spPr>
        <p:txBody>
          <a:bodyPr vert="horz" wrap="none" lIns="0" tIns="0" rIns="0" bIns="0" rtlCol="0">
            <a:spAutoFit/>
          </a:bodyPr>
          <a:lstStyle/>
          <a:p>
            <a:pPr marL="0">
              <a:lnSpc>
                <a:spcPct val="100000"/>
              </a:lnSpc>
            </a:pPr>
            <a:r>
              <a:rPr sz="1800" spc="10" dirty="0">
                <a:latin typeface="Arial"/>
                <a:cs typeface="Arial"/>
              </a:rPr>
              <a:t>science also covers</a:t>
            </a:r>
            <a:endParaRPr sz="1800">
              <a:latin typeface="Arial"/>
              <a:cs typeface="Arial"/>
            </a:endParaRPr>
          </a:p>
        </p:txBody>
      </p:sp>
      <p:sp>
        <p:nvSpPr>
          <p:cNvPr id="12" name="text 1"/>
          <p:cNvSpPr txBox="1"/>
          <p:nvPr/>
        </p:nvSpPr>
        <p:spPr>
          <a:xfrm>
            <a:off x="418185" y="3596767"/>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3" name="text 1"/>
          <p:cNvSpPr txBox="1"/>
          <p:nvPr/>
        </p:nvSpPr>
        <p:spPr>
          <a:xfrm>
            <a:off x="704697" y="3596767"/>
            <a:ext cx="1635404" cy="214426"/>
          </a:xfrm>
          <a:prstGeom prst="rect">
            <a:avLst/>
          </a:prstGeom>
        </p:spPr>
        <p:txBody>
          <a:bodyPr vert="horz" wrap="none" lIns="0" tIns="0" rIns="0" bIns="0" rtlCol="0">
            <a:spAutoFit/>
          </a:bodyPr>
          <a:lstStyle/>
          <a:p>
            <a:pPr marL="0">
              <a:lnSpc>
                <a:spcPct val="100000"/>
              </a:lnSpc>
            </a:pPr>
            <a:r>
              <a:rPr sz="1800" spc="10" dirty="0">
                <a:latin typeface="Arial"/>
                <a:cs typeface="Arial"/>
              </a:rPr>
              <a:t>data integration</a:t>
            </a:r>
            <a:endParaRPr sz="1800">
              <a:latin typeface="Arial"/>
              <a:cs typeface="Arial"/>
            </a:endParaRPr>
          </a:p>
        </p:txBody>
      </p:sp>
      <p:sp>
        <p:nvSpPr>
          <p:cNvPr id="14" name="text 1"/>
          <p:cNvSpPr txBox="1"/>
          <p:nvPr/>
        </p:nvSpPr>
        <p:spPr>
          <a:xfrm>
            <a:off x="418185" y="3871087"/>
            <a:ext cx="143560" cy="214426"/>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5" name="text 1"/>
          <p:cNvSpPr txBox="1"/>
          <p:nvPr/>
        </p:nvSpPr>
        <p:spPr>
          <a:xfrm>
            <a:off x="704697" y="3871087"/>
            <a:ext cx="2373045" cy="214426"/>
          </a:xfrm>
          <a:prstGeom prst="rect">
            <a:avLst/>
          </a:prstGeom>
        </p:spPr>
        <p:txBody>
          <a:bodyPr vert="horz" wrap="none" lIns="0" tIns="0" rIns="0" bIns="0" rtlCol="0">
            <a:spAutoFit/>
          </a:bodyPr>
          <a:lstStyle/>
          <a:p>
            <a:pPr marL="0">
              <a:lnSpc>
                <a:spcPct val="100000"/>
              </a:lnSpc>
            </a:pPr>
            <a:r>
              <a:rPr sz="1800" spc="10" dirty="0">
                <a:latin typeface="Arial"/>
                <a:cs typeface="Arial"/>
              </a:rPr>
              <a:t>distributed architecture</a:t>
            </a:r>
            <a:endParaRPr sz="1800">
              <a:latin typeface="Arial"/>
              <a:cs typeface="Arial"/>
            </a:endParaRPr>
          </a:p>
        </p:txBody>
      </p:sp>
      <p:sp>
        <p:nvSpPr>
          <p:cNvPr id="16" name="text 1"/>
          <p:cNvSpPr txBox="1"/>
          <p:nvPr/>
        </p:nvSpPr>
        <p:spPr>
          <a:xfrm>
            <a:off x="418185" y="4145407"/>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7" name="text 1"/>
          <p:cNvSpPr txBox="1"/>
          <p:nvPr/>
        </p:nvSpPr>
        <p:spPr>
          <a:xfrm>
            <a:off x="704697" y="4145407"/>
            <a:ext cx="2994939" cy="214427"/>
          </a:xfrm>
          <a:prstGeom prst="rect">
            <a:avLst/>
          </a:prstGeom>
        </p:spPr>
        <p:txBody>
          <a:bodyPr vert="horz" wrap="none" lIns="0" tIns="0" rIns="0" bIns="0" rtlCol="0">
            <a:spAutoFit/>
          </a:bodyPr>
          <a:lstStyle/>
          <a:p>
            <a:pPr marL="0">
              <a:lnSpc>
                <a:spcPct val="100000"/>
              </a:lnSpc>
            </a:pPr>
            <a:r>
              <a:rPr sz="1800" spc="10" dirty="0">
                <a:latin typeface="Arial"/>
                <a:cs typeface="Arial"/>
              </a:rPr>
              <a:t>automating machine learning</a:t>
            </a:r>
            <a:endParaRPr sz="1800">
              <a:latin typeface="Arial"/>
              <a:cs typeface="Arial"/>
            </a:endParaRPr>
          </a:p>
        </p:txBody>
      </p:sp>
      <p:sp>
        <p:nvSpPr>
          <p:cNvPr id="18" name="text 1"/>
          <p:cNvSpPr txBox="1"/>
          <p:nvPr/>
        </p:nvSpPr>
        <p:spPr>
          <a:xfrm>
            <a:off x="418185" y="4419727"/>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19" name="text 1"/>
          <p:cNvSpPr txBox="1"/>
          <p:nvPr/>
        </p:nvSpPr>
        <p:spPr>
          <a:xfrm>
            <a:off x="704697" y="4419727"/>
            <a:ext cx="1812569" cy="214427"/>
          </a:xfrm>
          <a:prstGeom prst="rect">
            <a:avLst/>
          </a:prstGeom>
        </p:spPr>
        <p:txBody>
          <a:bodyPr vert="horz" wrap="none" lIns="0" tIns="0" rIns="0" bIns="0" rtlCol="0">
            <a:spAutoFit/>
          </a:bodyPr>
          <a:lstStyle/>
          <a:p>
            <a:pPr marL="0">
              <a:lnSpc>
                <a:spcPct val="100000"/>
              </a:lnSpc>
            </a:pPr>
            <a:r>
              <a:rPr sz="1800" spc="10" dirty="0">
                <a:latin typeface="Arial"/>
                <a:cs typeface="Arial"/>
              </a:rPr>
              <a:t>data visualization</a:t>
            </a:r>
            <a:endParaRPr sz="1800">
              <a:latin typeface="Arial"/>
              <a:cs typeface="Arial"/>
            </a:endParaRPr>
          </a:p>
        </p:txBody>
      </p:sp>
      <p:sp>
        <p:nvSpPr>
          <p:cNvPr id="20" name="text 1"/>
          <p:cNvSpPr txBox="1"/>
          <p:nvPr/>
        </p:nvSpPr>
        <p:spPr>
          <a:xfrm>
            <a:off x="418185" y="4693771"/>
            <a:ext cx="143752" cy="214713"/>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21" name="text 1"/>
          <p:cNvSpPr txBox="1"/>
          <p:nvPr/>
        </p:nvSpPr>
        <p:spPr>
          <a:xfrm>
            <a:off x="704697" y="4693771"/>
            <a:ext cx="1981700" cy="214713"/>
          </a:xfrm>
          <a:prstGeom prst="rect">
            <a:avLst/>
          </a:prstGeom>
        </p:spPr>
        <p:txBody>
          <a:bodyPr vert="horz" wrap="none" lIns="0" tIns="0" rIns="0" bIns="0" rtlCol="0">
            <a:spAutoFit/>
          </a:bodyPr>
          <a:lstStyle/>
          <a:p>
            <a:pPr marL="0">
              <a:lnSpc>
                <a:spcPct val="100000"/>
              </a:lnSpc>
            </a:pPr>
            <a:r>
              <a:rPr sz="1800" spc="10" dirty="0">
                <a:latin typeface="Arial"/>
                <a:cs typeface="Arial"/>
              </a:rPr>
              <a:t>dashboards and BI</a:t>
            </a:r>
            <a:endParaRPr sz="1800">
              <a:latin typeface="Arial"/>
              <a:cs typeface="Arial"/>
            </a:endParaRPr>
          </a:p>
        </p:txBody>
      </p:sp>
      <p:sp>
        <p:nvSpPr>
          <p:cNvPr id="22" name="text 1"/>
          <p:cNvSpPr txBox="1"/>
          <p:nvPr/>
        </p:nvSpPr>
        <p:spPr>
          <a:xfrm>
            <a:off x="418185" y="4968621"/>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23" name="text 1"/>
          <p:cNvSpPr txBox="1"/>
          <p:nvPr/>
        </p:nvSpPr>
        <p:spPr>
          <a:xfrm>
            <a:off x="704697" y="4968621"/>
            <a:ext cx="1761134" cy="214427"/>
          </a:xfrm>
          <a:prstGeom prst="rect">
            <a:avLst/>
          </a:prstGeom>
        </p:spPr>
        <p:txBody>
          <a:bodyPr vert="horz" wrap="none" lIns="0" tIns="0" rIns="0" bIns="0" rtlCol="0">
            <a:spAutoFit/>
          </a:bodyPr>
          <a:lstStyle/>
          <a:p>
            <a:pPr marL="0">
              <a:lnSpc>
                <a:spcPct val="100000"/>
              </a:lnSpc>
            </a:pPr>
            <a:r>
              <a:rPr sz="1800" spc="10" dirty="0">
                <a:latin typeface="Arial"/>
                <a:cs typeface="Arial"/>
              </a:rPr>
              <a:t>data engineering</a:t>
            </a:r>
            <a:endParaRPr sz="1800">
              <a:latin typeface="Arial"/>
              <a:cs typeface="Arial"/>
            </a:endParaRPr>
          </a:p>
        </p:txBody>
      </p:sp>
      <p:sp>
        <p:nvSpPr>
          <p:cNvPr id="24" name="text 1"/>
          <p:cNvSpPr txBox="1"/>
          <p:nvPr/>
        </p:nvSpPr>
        <p:spPr>
          <a:xfrm>
            <a:off x="418185" y="5242941"/>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25" name="text 1"/>
          <p:cNvSpPr txBox="1"/>
          <p:nvPr/>
        </p:nvSpPr>
        <p:spPr>
          <a:xfrm>
            <a:off x="704697" y="5242941"/>
            <a:ext cx="3251123" cy="214427"/>
          </a:xfrm>
          <a:prstGeom prst="rect">
            <a:avLst/>
          </a:prstGeom>
        </p:spPr>
        <p:txBody>
          <a:bodyPr vert="horz" wrap="none" lIns="0" tIns="0" rIns="0" bIns="0" rtlCol="0">
            <a:spAutoFit/>
          </a:bodyPr>
          <a:lstStyle/>
          <a:p>
            <a:pPr marL="0">
              <a:lnSpc>
                <a:spcPct val="100000"/>
              </a:lnSpc>
            </a:pPr>
            <a:r>
              <a:rPr sz="1800" spc="10" dirty="0">
                <a:latin typeface="Arial"/>
                <a:cs typeface="Arial"/>
              </a:rPr>
              <a:t>deployment in production mode</a:t>
            </a:r>
            <a:endParaRPr sz="1800">
              <a:latin typeface="Arial"/>
              <a:cs typeface="Arial"/>
            </a:endParaRPr>
          </a:p>
        </p:txBody>
      </p:sp>
      <p:sp>
        <p:nvSpPr>
          <p:cNvPr id="26" name="text 1"/>
          <p:cNvSpPr txBox="1"/>
          <p:nvPr/>
        </p:nvSpPr>
        <p:spPr>
          <a:xfrm>
            <a:off x="418185" y="5517261"/>
            <a:ext cx="143560" cy="214427"/>
          </a:xfrm>
          <a:prstGeom prst="rect">
            <a:avLst/>
          </a:prstGeom>
        </p:spPr>
        <p:txBody>
          <a:bodyPr vert="horz" wrap="none" lIns="0" tIns="0" rIns="0" bIns="0" rtlCol="0">
            <a:spAutoFit/>
          </a:bodyPr>
          <a:lstStyle/>
          <a:p>
            <a:pPr marL="0">
              <a:lnSpc>
                <a:spcPct val="100000"/>
              </a:lnSpc>
            </a:pPr>
            <a:r>
              <a:rPr sz="1800" spc="10" dirty="0">
                <a:latin typeface="Arial"/>
                <a:cs typeface="Arial"/>
              </a:rPr>
              <a:t>•</a:t>
            </a:r>
            <a:endParaRPr sz="1800">
              <a:latin typeface="Arial"/>
              <a:cs typeface="Arial"/>
            </a:endParaRPr>
          </a:p>
        </p:txBody>
      </p:sp>
      <p:sp>
        <p:nvSpPr>
          <p:cNvPr id="27" name="text 1"/>
          <p:cNvSpPr txBox="1"/>
          <p:nvPr/>
        </p:nvSpPr>
        <p:spPr>
          <a:xfrm>
            <a:off x="704697" y="5517261"/>
            <a:ext cx="3425926" cy="214427"/>
          </a:xfrm>
          <a:prstGeom prst="rect">
            <a:avLst/>
          </a:prstGeom>
        </p:spPr>
        <p:txBody>
          <a:bodyPr vert="horz" wrap="none" lIns="0" tIns="0" rIns="0" bIns="0" rtlCol="0">
            <a:spAutoFit/>
          </a:bodyPr>
          <a:lstStyle/>
          <a:p>
            <a:pPr marL="0">
              <a:lnSpc>
                <a:spcPct val="100000"/>
              </a:lnSpc>
            </a:pPr>
            <a:r>
              <a:rPr sz="1800" spc="10" dirty="0">
                <a:latin typeface="Arial"/>
                <a:cs typeface="Arial"/>
              </a:rPr>
              <a:t>automated, data-driven decisions</a:t>
            </a:r>
            <a:endParaRPr sz="1800">
              <a:latin typeface="Arial"/>
              <a:cs typeface="Arial"/>
            </a:endParaRPr>
          </a:p>
        </p:txBody>
      </p:sp>
    </p:spTree>
    <p:extLst>
      <p:ext uri="{BB962C8B-B14F-4D97-AF65-F5344CB8AC3E}">
        <p14:creationId xmlns:p14="http://schemas.microsoft.com/office/powerpoint/2010/main" val="42446245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The fields differ in their modeling processes, the </a:t>
            </a:r>
            <a:r>
              <a:rPr lang="en-US" b="1" dirty="0" smtClean="0"/>
              <a:t>size of their data</a:t>
            </a:r>
            <a:r>
              <a:rPr lang="en-US" dirty="0" smtClean="0"/>
              <a:t>, the </a:t>
            </a:r>
            <a:r>
              <a:rPr lang="en-US" b="1" dirty="0" smtClean="0"/>
              <a:t>types of problems studied</a:t>
            </a:r>
            <a:r>
              <a:rPr lang="en-US" dirty="0" smtClean="0"/>
              <a:t>, the </a:t>
            </a:r>
            <a:r>
              <a:rPr lang="en-US" b="1" dirty="0" smtClean="0"/>
              <a:t>background of the people in the field</a:t>
            </a:r>
            <a:r>
              <a:rPr lang="en-US" dirty="0" smtClean="0"/>
              <a:t>, and the </a:t>
            </a:r>
            <a:r>
              <a:rPr lang="en-US" b="1" dirty="0" smtClean="0"/>
              <a:t>language used</a:t>
            </a:r>
            <a:r>
              <a:rPr lang="en-US" dirty="0" smtClean="0"/>
              <a:t>. However, the fields are closely related. Ultimately, both statistics and data science aim to extract knowledge from data.</a:t>
            </a:r>
          </a:p>
          <a:p>
            <a:endParaRPr lang="en-US" dirty="0" smtClean="0"/>
          </a:p>
          <a:p>
            <a:r>
              <a:rPr lang="en-US" dirty="0" smtClean="0"/>
              <a:t>Reference Links </a:t>
            </a:r>
            <a:r>
              <a:rPr lang="en-US" dirty="0" smtClean="0">
                <a:hlinkClick r:id="rId2"/>
              </a:rPr>
              <a:t>–</a:t>
            </a:r>
            <a:r>
              <a:rPr lang="en-US" dirty="0" smtClean="0"/>
              <a:t> </a:t>
            </a:r>
          </a:p>
          <a:p>
            <a:pPr>
              <a:buFont typeface="Arial" panose="020B0604020202020204" pitchFamily="34" charset="0"/>
              <a:buChar char="•"/>
            </a:pPr>
            <a:r>
              <a:rPr lang="en-US" dirty="0" smtClean="0">
                <a:hlinkClick r:id="rId2"/>
              </a:rPr>
              <a:t>https://www.educba.com/data-science-vs-statistics/</a:t>
            </a:r>
            <a:endParaRPr lang="en-US" dirty="0" smtClean="0"/>
          </a:p>
          <a:p>
            <a:pPr>
              <a:buFont typeface="Arial" panose="020B0604020202020204" pitchFamily="34" charset="0"/>
              <a:buChar char="•"/>
            </a:pPr>
            <a:r>
              <a:rPr lang="en-US" dirty="0" smtClean="0">
                <a:hlinkClick r:id="rId3"/>
              </a:rPr>
              <a:t>https://www.displayr.com/statistics-vs-data-science-whats-the-difference/</a:t>
            </a:r>
            <a:endParaRPr lang="en-US" dirty="0" smtClean="0"/>
          </a:p>
          <a:p>
            <a:pPr>
              <a:buFont typeface="Arial" panose="020B0604020202020204" pitchFamily="34" charset="0"/>
              <a:buChar char="•"/>
            </a:pPr>
            <a:r>
              <a:rPr lang="en-US" dirty="0" smtClean="0">
                <a:hlinkClick r:id="rId4"/>
              </a:rPr>
              <a:t>https://link.springer.com/article/10.1007/s42081-018-0009-3</a:t>
            </a:r>
            <a:endParaRPr lang="en-US" dirty="0" smtClean="0"/>
          </a:p>
          <a:p>
            <a:endParaRPr lang="en-US" dirty="0"/>
          </a:p>
        </p:txBody>
      </p:sp>
      <p:sp>
        <p:nvSpPr>
          <p:cNvPr id="3" name="Content Placeholder 2"/>
          <p:cNvSpPr>
            <a:spLocks noGrp="1"/>
          </p:cNvSpPr>
          <p:nvPr>
            <p:ph sz="quarter" idx="10"/>
          </p:nvPr>
        </p:nvSpPr>
        <p:spPr/>
        <p:txBody>
          <a:bodyPr/>
          <a:lstStyle/>
          <a:p>
            <a:r>
              <a:rPr lang="en-US" smtClean="0"/>
              <a:t>Data Science Vs. Statistics</a:t>
            </a:r>
            <a:endParaRPr lang="en-US" dirty="0"/>
          </a:p>
        </p:txBody>
      </p:sp>
    </p:spTree>
    <p:extLst>
      <p:ext uri="{BB962C8B-B14F-4D97-AF65-F5344CB8AC3E}">
        <p14:creationId xmlns:p14="http://schemas.microsoft.com/office/powerpoint/2010/main" val="633978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dirty="0"/>
              <a:t>Data Science Vs. </a:t>
            </a:r>
            <a:r>
              <a:rPr lang="en-US" dirty="0" smtClean="0"/>
              <a:t>Statistics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56851992"/>
              </p:ext>
            </p:extLst>
          </p:nvPr>
        </p:nvGraphicFramePr>
        <p:xfrm>
          <a:off x="76199" y="1295400"/>
          <a:ext cx="8991601" cy="5347811"/>
        </p:xfrm>
        <a:graphic>
          <a:graphicData uri="http://schemas.openxmlformats.org/drawingml/2006/table">
            <a:tbl>
              <a:tblPr firstRow="1" bandRow="1">
                <a:tableStyleId>{5C22544A-7EE6-4342-B048-85BDC9FD1C3A}</a:tableStyleId>
              </a:tblPr>
              <a:tblGrid>
                <a:gridCol w="1316211">
                  <a:extLst>
                    <a:ext uri="{9D8B030D-6E8A-4147-A177-3AD203B41FA5}">
                      <a16:colId xmlns:a16="http://schemas.microsoft.com/office/drawing/2014/main" val="753726129"/>
                    </a:ext>
                  </a:extLst>
                </a:gridCol>
                <a:gridCol w="4122565">
                  <a:extLst>
                    <a:ext uri="{9D8B030D-6E8A-4147-A177-3AD203B41FA5}">
                      <a16:colId xmlns:a16="http://schemas.microsoft.com/office/drawing/2014/main" val="2109352265"/>
                    </a:ext>
                  </a:extLst>
                </a:gridCol>
                <a:gridCol w="3552825">
                  <a:extLst>
                    <a:ext uri="{9D8B030D-6E8A-4147-A177-3AD203B41FA5}">
                      <a16:colId xmlns:a16="http://schemas.microsoft.com/office/drawing/2014/main" val="1006370661"/>
                    </a:ext>
                  </a:extLst>
                </a:gridCol>
              </a:tblGrid>
              <a:tr h="318611">
                <a:tc>
                  <a:txBody>
                    <a:bodyPr/>
                    <a:lstStyle/>
                    <a:p>
                      <a:r>
                        <a:rPr lang="en-US" sz="1400" dirty="0" smtClean="0"/>
                        <a:t>Comparison</a:t>
                      </a:r>
                      <a:endParaRPr lang="en-US" sz="1400" dirty="0"/>
                    </a:p>
                  </a:txBody>
                  <a:tcPr/>
                </a:tc>
                <a:tc>
                  <a:txBody>
                    <a:bodyPr/>
                    <a:lstStyle/>
                    <a:p>
                      <a:pPr algn="ctr"/>
                      <a:r>
                        <a:rPr lang="en-US" sz="1400" dirty="0" smtClean="0"/>
                        <a:t>Data Science</a:t>
                      </a:r>
                      <a:endParaRPr lang="en-US" sz="1400" dirty="0"/>
                    </a:p>
                  </a:txBody>
                  <a:tcPr/>
                </a:tc>
                <a:tc>
                  <a:txBody>
                    <a:bodyPr/>
                    <a:lstStyle/>
                    <a:p>
                      <a:pPr algn="ctr"/>
                      <a:r>
                        <a:rPr lang="en-US" sz="1400" dirty="0" smtClean="0"/>
                        <a:t>Statistics</a:t>
                      </a:r>
                      <a:endParaRPr lang="en-US" sz="1400" dirty="0"/>
                    </a:p>
                  </a:txBody>
                  <a:tcPr/>
                </a:tc>
                <a:extLst>
                  <a:ext uri="{0D108BD9-81ED-4DB2-BD59-A6C34878D82A}">
                    <a16:rowId xmlns:a16="http://schemas.microsoft.com/office/drawing/2014/main" val="195481892"/>
                  </a:ext>
                </a:extLst>
              </a:tr>
              <a:tr h="630767">
                <a:tc>
                  <a:txBody>
                    <a:bodyPr/>
                    <a:lstStyle/>
                    <a:p>
                      <a:r>
                        <a:rPr lang="en-US" sz="1200" dirty="0" smtClean="0"/>
                        <a:t>1# Meaning</a:t>
                      </a:r>
                      <a:endParaRPr lang="en-US" sz="1200" dirty="0"/>
                    </a:p>
                  </a:txBody>
                  <a:tcPr/>
                </a:tc>
                <a:tc>
                  <a:txBody>
                    <a:bodyPr/>
                    <a:lstStyle/>
                    <a:p>
                      <a:r>
                        <a:rPr lang="en-US" sz="1200" dirty="0" smtClean="0"/>
                        <a:t>Data science is </a:t>
                      </a:r>
                      <a:r>
                        <a:rPr lang="en-US" sz="1200" b="1" dirty="0" smtClean="0"/>
                        <a:t>the business of learning from data</a:t>
                      </a:r>
                      <a:r>
                        <a:rPr lang="en-US" sz="1200" dirty="0" smtClean="0"/>
                        <a:t>, which is traditionally the business of statistics. Data science, is often understood as a broader, task-driven and computationally-oriented version of statistics; which is an</a:t>
                      </a:r>
                      <a:r>
                        <a:rPr lang="en-US" sz="1200" baseline="0" dirty="0" smtClean="0"/>
                        <a:t> inter-disciplinary area of scientific techniques</a:t>
                      </a:r>
                      <a:r>
                        <a:rPr lang="en-US" sz="1200" dirty="0" smtClean="0"/>
                        <a:t>. </a:t>
                      </a:r>
                      <a:endParaRPr lang="en-US" sz="1200" dirty="0"/>
                    </a:p>
                  </a:txBody>
                  <a:tcPr/>
                </a:tc>
                <a:tc>
                  <a:txBody>
                    <a:bodyPr/>
                    <a:lstStyle/>
                    <a:p>
                      <a:r>
                        <a:rPr lang="en-US" sz="1200" dirty="0" smtClean="0"/>
                        <a:t>Statistics is</a:t>
                      </a:r>
                      <a:r>
                        <a:rPr lang="en-US" sz="1200" baseline="0" dirty="0" smtClean="0"/>
                        <a:t> a </a:t>
                      </a:r>
                      <a:r>
                        <a:rPr lang="en-US" sz="1200" b="1" baseline="0" dirty="0" smtClean="0"/>
                        <a:t>mathematics branch</a:t>
                      </a:r>
                      <a:r>
                        <a:rPr lang="en-US" sz="1200" baseline="0" dirty="0" smtClean="0"/>
                        <a:t>, which also aims to provide methods for data representation, analysis &amp; further evaluations.</a:t>
                      </a:r>
                      <a:endParaRPr lang="en-US" sz="1200" dirty="0"/>
                    </a:p>
                  </a:txBody>
                  <a:tcPr/>
                </a:tc>
                <a:extLst>
                  <a:ext uri="{0D108BD9-81ED-4DB2-BD59-A6C34878D82A}">
                    <a16:rowId xmlns:a16="http://schemas.microsoft.com/office/drawing/2014/main" val="2215685327"/>
                  </a:ext>
                </a:extLst>
              </a:tr>
              <a:tr h="630767">
                <a:tc>
                  <a:txBody>
                    <a:bodyPr/>
                    <a:lstStyle/>
                    <a:p>
                      <a:r>
                        <a:rPr lang="en-US" sz="1200" dirty="0" smtClean="0"/>
                        <a:t>2# Concept of models</a:t>
                      </a:r>
                      <a:endParaRPr lang="en-US" sz="1200" dirty="0"/>
                    </a:p>
                  </a:txBody>
                  <a:tcPr/>
                </a:tc>
                <a:tc>
                  <a:txBody>
                    <a:bodyPr/>
                    <a:lstStyle/>
                    <a:p>
                      <a:r>
                        <a:rPr lang="en-US" sz="1200" dirty="0" smtClean="0"/>
                        <a:t>Modelling process in data science is done by </a:t>
                      </a:r>
                      <a:r>
                        <a:rPr lang="en-AU" sz="1200" b="1" kern="1200" dirty="0" smtClean="0">
                          <a:solidFill>
                            <a:schemeClr val="dk1"/>
                          </a:solidFill>
                          <a:latin typeface="+mn-lt"/>
                          <a:ea typeface="+mn-ea"/>
                          <a:cs typeface="+mn-cs"/>
                        </a:rPr>
                        <a:t>comparing the predictive accuracy of different machine learning methods</a:t>
                      </a:r>
                      <a:r>
                        <a:rPr lang="en-AU" sz="1200" kern="1200" dirty="0" smtClean="0">
                          <a:solidFill>
                            <a:schemeClr val="dk1"/>
                          </a:solidFill>
                          <a:latin typeface="+mn-lt"/>
                          <a:ea typeface="+mn-ea"/>
                          <a:cs typeface="+mn-cs"/>
                        </a:rPr>
                        <a:t>, choosing the model which is most accurate.</a:t>
                      </a:r>
                    </a:p>
                    <a:p>
                      <a:r>
                        <a:rPr lang="en-US" sz="1200" kern="1200" dirty="0" smtClean="0">
                          <a:solidFill>
                            <a:schemeClr val="dk1"/>
                          </a:solidFill>
                          <a:latin typeface="+mn-lt"/>
                          <a:ea typeface="+mn-ea"/>
                          <a:cs typeface="+mn-cs"/>
                        </a:rPr>
                        <a:t>While data science focuses on comparing many methods to create the best machine learning model, statistics instead improves a single, simple model to best suit the data.</a:t>
                      </a:r>
                      <a:endParaRPr lang="en-US" sz="1200" kern="1200" dirty="0">
                        <a:solidFill>
                          <a:schemeClr val="dk1"/>
                        </a:solidFill>
                        <a:latin typeface="+mn-lt"/>
                        <a:ea typeface="+mn-ea"/>
                        <a:cs typeface="+mn-cs"/>
                      </a:endParaRPr>
                    </a:p>
                  </a:txBody>
                  <a:tcPr/>
                </a:tc>
                <a:tc>
                  <a:txBody>
                    <a:bodyPr/>
                    <a:lstStyle/>
                    <a:p>
                      <a:r>
                        <a:rPr lang="en-US" sz="1200" dirty="0" smtClean="0"/>
                        <a:t>Statisticians take a different approach to building and testing their models. </a:t>
                      </a:r>
                      <a:r>
                        <a:rPr lang="en-US" sz="1200" b="1" dirty="0" smtClean="0"/>
                        <a:t>The starting point in statistics is usually a simple model (e.g., linear regression), and the data is checked to see if it consistent with the assumptions of that model. </a:t>
                      </a:r>
                      <a:r>
                        <a:rPr lang="en-US" sz="1200" b="0" dirty="0" smtClean="0"/>
                        <a:t>The model is improved by addressing any assumptions in the model that are violated.</a:t>
                      </a:r>
                      <a:endParaRPr lang="en-US" sz="1200" b="0" dirty="0"/>
                    </a:p>
                  </a:txBody>
                  <a:tcPr/>
                </a:tc>
                <a:extLst>
                  <a:ext uri="{0D108BD9-81ED-4DB2-BD59-A6C34878D82A}">
                    <a16:rowId xmlns:a16="http://schemas.microsoft.com/office/drawing/2014/main" val="2422336847"/>
                  </a:ext>
                </a:extLst>
              </a:tr>
              <a:tr h="630767">
                <a:tc>
                  <a:txBody>
                    <a:bodyPr/>
                    <a:lstStyle/>
                    <a:p>
                      <a:r>
                        <a:rPr lang="en-US" sz="1200" dirty="0" smtClean="0"/>
                        <a:t>3# Big Data</a:t>
                      </a:r>
                      <a:endParaRPr lang="en-US" sz="1200" dirty="0"/>
                    </a:p>
                  </a:txBody>
                  <a:tcPr/>
                </a:tc>
                <a:tc>
                  <a:txBody>
                    <a:bodyPr/>
                    <a:lstStyle/>
                    <a:p>
                      <a:r>
                        <a:rPr lang="en-US" sz="1200" dirty="0" smtClean="0"/>
                        <a:t>Data scientists often deal with </a:t>
                      </a:r>
                      <a:r>
                        <a:rPr lang="en-US" sz="1200" b="1" dirty="0" smtClean="0"/>
                        <a:t>huge databases </a:t>
                      </a:r>
                      <a:r>
                        <a:rPr lang="en-US" sz="1200" dirty="0" smtClean="0"/>
                        <a:t>- so big that they cannot be stored on a single computer.</a:t>
                      </a:r>
                      <a:endParaRPr lang="en-US" sz="1200" dirty="0"/>
                    </a:p>
                  </a:txBody>
                  <a:tcPr/>
                </a:tc>
                <a:tc>
                  <a:txBody>
                    <a:bodyPr/>
                    <a:lstStyle/>
                    <a:p>
                      <a:r>
                        <a:rPr lang="en-US" sz="1200" dirty="0" smtClean="0"/>
                        <a:t>Historically, the focus on statistics has been much more about what can be learned from </a:t>
                      </a:r>
                      <a:r>
                        <a:rPr lang="en-US" sz="1200" b="1" dirty="0" smtClean="0"/>
                        <a:t>very small quantities of data.</a:t>
                      </a:r>
                      <a:endParaRPr lang="en-US" sz="1200" b="1" dirty="0"/>
                    </a:p>
                  </a:txBody>
                  <a:tcPr/>
                </a:tc>
                <a:extLst>
                  <a:ext uri="{0D108BD9-81ED-4DB2-BD59-A6C34878D82A}">
                    <a16:rowId xmlns:a16="http://schemas.microsoft.com/office/drawing/2014/main" val="3336397655"/>
                  </a:ext>
                </a:extLst>
              </a:tr>
              <a:tr h="630767">
                <a:tc>
                  <a:txBody>
                    <a:bodyPr/>
                    <a:lstStyle/>
                    <a:p>
                      <a:r>
                        <a:rPr lang="en-US" sz="1200" dirty="0" smtClean="0"/>
                        <a:t>4# Types of problems </a:t>
                      </a:r>
                      <a:endParaRPr lang="en-US" sz="1200" dirty="0"/>
                    </a:p>
                  </a:txBody>
                  <a:tcPr/>
                </a:tc>
                <a:tc>
                  <a:txBody>
                    <a:bodyPr/>
                    <a:lstStyle/>
                    <a:p>
                      <a:r>
                        <a:rPr lang="en-US" sz="1200" dirty="0" smtClean="0"/>
                        <a:t>Data science problems often relate to making </a:t>
                      </a:r>
                      <a:r>
                        <a:rPr lang="en-US" sz="1200" b="1" dirty="0" smtClean="0"/>
                        <a:t>predictions and optimizing search of large databases</a:t>
                      </a:r>
                      <a:r>
                        <a:rPr lang="en-US" sz="1200" dirty="0" smtClean="0"/>
                        <a:t>. The end-goal of data science analysis is more often to do with a specific database or predictive model.</a:t>
                      </a:r>
                      <a:endParaRPr lang="en-US" sz="1200" dirty="0"/>
                    </a:p>
                  </a:txBody>
                  <a:tcPr/>
                </a:tc>
                <a:tc>
                  <a:txBody>
                    <a:bodyPr/>
                    <a:lstStyle/>
                    <a:p>
                      <a:r>
                        <a:rPr lang="en-US" sz="1200" dirty="0" smtClean="0"/>
                        <a:t>In contrast, the problems studied by statistics are </a:t>
                      </a:r>
                      <a:r>
                        <a:rPr lang="en-US" sz="1200" b="1" dirty="0" smtClean="0"/>
                        <a:t>more</a:t>
                      </a:r>
                      <a:r>
                        <a:rPr lang="en-US" sz="1200" dirty="0" smtClean="0"/>
                        <a:t> </a:t>
                      </a:r>
                      <a:r>
                        <a:rPr lang="en-US" sz="1200" b="1" dirty="0" smtClean="0"/>
                        <a:t>often focused on drawing conclusions about the world at large.</a:t>
                      </a:r>
                      <a:r>
                        <a:rPr lang="en-US" sz="1200" dirty="0" smtClean="0"/>
                        <a:t> The end-goal of statistical analysis is often to draw a conclusion about </a:t>
                      </a:r>
                      <a:r>
                        <a:rPr lang="en-US" sz="1200" b="1" dirty="0" smtClean="0"/>
                        <a:t>what causes what, based on the quantification of uncertainty.</a:t>
                      </a:r>
                      <a:endParaRPr lang="en-US" sz="1200" b="1" dirty="0"/>
                    </a:p>
                  </a:txBody>
                  <a:tcPr/>
                </a:tc>
                <a:extLst>
                  <a:ext uri="{0D108BD9-81ED-4DB2-BD59-A6C34878D82A}">
                    <a16:rowId xmlns:a16="http://schemas.microsoft.com/office/drawing/2014/main" val="59580181"/>
                  </a:ext>
                </a:extLst>
              </a:tr>
              <a:tr h="630767">
                <a:tc>
                  <a:txBody>
                    <a:bodyPr/>
                    <a:lstStyle/>
                    <a:p>
                      <a:r>
                        <a:rPr lang="en-US" sz="1200" dirty="0" smtClean="0"/>
                        <a:t>5# Skillset</a:t>
                      </a:r>
                      <a:r>
                        <a:rPr lang="en-US" sz="1200" baseline="0" dirty="0" smtClean="0"/>
                        <a:t> &amp; Language</a:t>
                      </a:r>
                      <a:endParaRPr lang="en-US" sz="1200" dirty="0"/>
                    </a:p>
                  </a:txBody>
                  <a:tcPr/>
                </a:tc>
                <a:tc>
                  <a:txBody>
                    <a:bodyPr/>
                    <a:lstStyle/>
                    <a:p>
                      <a:r>
                        <a:rPr lang="en-US" sz="1200" dirty="0" smtClean="0"/>
                        <a:t>Data scientists tend to come from engineering backgrounds. Language used – Machine learning, Feature engineering, Supervised learning, Labeling, one-hot coding</a:t>
                      </a:r>
                      <a:endParaRPr lang="en-US" sz="1200" dirty="0"/>
                    </a:p>
                  </a:txBody>
                  <a:tcPr/>
                </a:tc>
                <a:tc>
                  <a:txBody>
                    <a:bodyPr/>
                    <a:lstStyle/>
                    <a:p>
                      <a:r>
                        <a:rPr lang="en-US" sz="1200" dirty="0" smtClean="0"/>
                        <a:t>Statisticians are usually trained by math departments.</a:t>
                      </a:r>
                    </a:p>
                    <a:p>
                      <a:r>
                        <a:rPr lang="en-US" sz="1200" dirty="0" smtClean="0"/>
                        <a:t>Language used- Estimating,</a:t>
                      </a:r>
                      <a:r>
                        <a:rPr lang="en-US" sz="1200" baseline="0" dirty="0" smtClean="0"/>
                        <a:t> Classification, Covariate/predictor/independent variable; Response/output/dependent variable; dummy variable/indicator coding</a:t>
                      </a:r>
                      <a:endParaRPr lang="en-US" sz="1200" dirty="0"/>
                    </a:p>
                  </a:txBody>
                  <a:tcPr/>
                </a:tc>
                <a:extLst>
                  <a:ext uri="{0D108BD9-81ED-4DB2-BD59-A6C34878D82A}">
                    <a16:rowId xmlns:a16="http://schemas.microsoft.com/office/drawing/2014/main" val="2018916354"/>
                  </a:ext>
                </a:extLst>
              </a:tr>
            </a:tbl>
          </a:graphicData>
        </a:graphic>
      </p:graphicFrame>
    </p:spTree>
    <p:extLst>
      <p:ext uri="{BB962C8B-B14F-4D97-AF65-F5344CB8AC3E}">
        <p14:creationId xmlns:p14="http://schemas.microsoft.com/office/powerpoint/2010/main" val="54174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3850" y="1600200"/>
            <a:ext cx="8439331" cy="4572000"/>
          </a:xfrm>
          <a:prstGeom prst="rect">
            <a:avLst/>
          </a:prstGeom>
        </p:spPr>
      </p:pic>
      <p:sp>
        <p:nvSpPr>
          <p:cNvPr id="3" name="Content Placeholder 2"/>
          <p:cNvSpPr>
            <a:spLocks noGrp="1"/>
          </p:cNvSpPr>
          <p:nvPr>
            <p:ph sz="quarter" idx="10"/>
          </p:nvPr>
        </p:nvSpPr>
        <p:spPr/>
        <p:txBody>
          <a:bodyPr/>
          <a:lstStyle/>
          <a:p>
            <a:r>
              <a:rPr lang="en-US" dirty="0" smtClean="0"/>
              <a:t>Data Science Vs. Business Intelligence (BI)</a:t>
            </a:r>
            <a:endParaRPr lang="en-US" dirty="0"/>
          </a:p>
        </p:txBody>
      </p:sp>
    </p:spTree>
    <p:extLst>
      <p:ext uri="{BB962C8B-B14F-4D97-AF65-F5344CB8AC3E}">
        <p14:creationId xmlns:p14="http://schemas.microsoft.com/office/powerpoint/2010/main" val="31351470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314325" y="1328737"/>
            <a:ext cx="3733800" cy="630237"/>
          </a:xfrm>
        </p:spPr>
        <p:txBody>
          <a:bodyPr>
            <a:normAutofit/>
          </a:bodyPr>
          <a:lstStyle/>
          <a:p>
            <a:pPr algn="ctr"/>
            <a:r>
              <a:rPr lang="en-US" sz="3200" dirty="0" smtClean="0">
                <a:latin typeface="+mn-lt"/>
              </a:rPr>
              <a:t>DATA SCIENCE</a:t>
            </a:r>
            <a:endParaRPr lang="en-US" sz="3200" dirty="0">
              <a:latin typeface="+mn-lt"/>
            </a:endParaRPr>
          </a:p>
        </p:txBody>
      </p:sp>
      <p:sp>
        <p:nvSpPr>
          <p:cNvPr id="2" name="Content Placeholder 1"/>
          <p:cNvSpPr>
            <a:spLocks noGrp="1"/>
          </p:cNvSpPr>
          <p:nvPr>
            <p:ph sz="quarter" idx="10"/>
          </p:nvPr>
        </p:nvSpPr>
        <p:spPr/>
        <p:txBody>
          <a:bodyPr/>
          <a:lstStyle/>
          <a:p>
            <a:r>
              <a:rPr lang="en-US" dirty="0"/>
              <a:t>Data Science Vs. Business Intelligence (BI)</a:t>
            </a:r>
          </a:p>
        </p:txBody>
      </p:sp>
      <p:pic>
        <p:nvPicPr>
          <p:cNvPr id="9" name="Content Placeholder 8"/>
          <p:cNvPicPr>
            <a:picLocks noGrp="1" noChangeAspect="1"/>
          </p:cNvPicPr>
          <p:nvPr>
            <p:ph sz="half" idx="4294967295"/>
          </p:nvPr>
        </p:nvPicPr>
        <p:blipFill>
          <a:blip r:embed="rId2"/>
          <a:stretch>
            <a:fillRect/>
          </a:stretch>
        </p:blipFill>
        <p:spPr>
          <a:xfrm>
            <a:off x="152400" y="2301875"/>
            <a:ext cx="4187825" cy="3870325"/>
          </a:xfrm>
          <a:prstGeom prst="rect">
            <a:avLst/>
          </a:prstGeom>
        </p:spPr>
      </p:pic>
      <p:sp>
        <p:nvSpPr>
          <p:cNvPr id="7" name="Text Placeholder 6"/>
          <p:cNvSpPr>
            <a:spLocks noGrp="1"/>
          </p:cNvSpPr>
          <p:nvPr>
            <p:ph type="body" sz="quarter" idx="4294967295"/>
          </p:nvPr>
        </p:nvSpPr>
        <p:spPr>
          <a:xfrm>
            <a:off x="4686300" y="1319212"/>
            <a:ext cx="4419600" cy="639762"/>
          </a:xfrm>
        </p:spPr>
        <p:txBody>
          <a:bodyPr>
            <a:noAutofit/>
          </a:bodyPr>
          <a:lstStyle/>
          <a:p>
            <a:pPr algn="ctr">
              <a:buClr>
                <a:srgbClr val="101141"/>
              </a:buClr>
              <a:buNone/>
            </a:pPr>
            <a:r>
              <a:rPr lang="en-US" sz="2800" dirty="0">
                <a:latin typeface="Arial" pitchFamily="34" charset="0"/>
                <a:cs typeface="Arial" pitchFamily="34" charset="0"/>
              </a:rPr>
              <a:t>BUSINESS INTELLIGENCE</a:t>
            </a:r>
          </a:p>
        </p:txBody>
      </p:sp>
      <p:pic>
        <p:nvPicPr>
          <p:cNvPr id="2050" name="Picture 2" descr="Introduction to Business Intelligenc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4686301" y="2301875"/>
            <a:ext cx="4457700"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78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References –</a:t>
            </a:r>
          </a:p>
          <a:p>
            <a:pPr>
              <a:buFont typeface="Arial" panose="020B0604020202020204" pitchFamily="34" charset="0"/>
              <a:buChar char="•"/>
            </a:pPr>
            <a:r>
              <a:rPr lang="en-US" dirty="0">
                <a:hlinkClick r:id="rId2"/>
              </a:rPr>
              <a:t>https://www.dataversity.net/data-science-vs-business-intelligence</a:t>
            </a:r>
            <a:r>
              <a:rPr lang="en-US" dirty="0" smtClean="0">
                <a:hlinkClick r:id="rId2"/>
              </a:rPr>
              <a:t>/#</a:t>
            </a:r>
            <a:endParaRPr lang="en-US" dirty="0" smtClean="0"/>
          </a:p>
          <a:p>
            <a:pPr>
              <a:buFont typeface="Arial" panose="020B0604020202020204" pitchFamily="34" charset="0"/>
              <a:buChar char="•"/>
            </a:pPr>
            <a:r>
              <a:rPr lang="en-US" dirty="0">
                <a:hlinkClick r:id="rId3"/>
              </a:rPr>
              <a:t>https://</a:t>
            </a:r>
            <a:r>
              <a:rPr lang="en-US" dirty="0" smtClean="0">
                <a:hlinkClick r:id="rId3"/>
              </a:rPr>
              <a:t>towardsdatascience.com/data-science-vs-business-intelligence-same-but-completely-different-1d5900c9cc95</a:t>
            </a:r>
            <a:endParaRPr lang="en-US" dirty="0" smtClean="0"/>
          </a:p>
          <a:p>
            <a:pPr>
              <a:buFont typeface="Arial" panose="020B0604020202020204" pitchFamily="34" charset="0"/>
              <a:buChar char="•"/>
            </a:pPr>
            <a:r>
              <a:rPr lang="en-US" dirty="0">
                <a:hlinkClick r:id="rId4"/>
              </a:rPr>
              <a:t>https://data-flair.training/blogs/business-intelligence-vs-data-science</a:t>
            </a:r>
            <a:r>
              <a:rPr lang="en-US" dirty="0" smtClean="0">
                <a:hlinkClick r:id="rId4"/>
              </a:rPr>
              <a:t>/</a:t>
            </a:r>
            <a:endParaRPr lang="en-US" dirty="0" smtClean="0"/>
          </a:p>
          <a:p>
            <a:pPr>
              <a:buFont typeface="Arial" panose="020B0604020202020204" pitchFamily="34" charset="0"/>
              <a:buChar char="•"/>
            </a:pPr>
            <a:r>
              <a:rPr lang="en-US" dirty="0">
                <a:hlinkClick r:id="rId5"/>
              </a:rPr>
              <a:t>https://analyticsindiamag.com/business-intelligence-different-data-science/</a:t>
            </a:r>
            <a:endParaRPr lang="en-US" dirty="0"/>
          </a:p>
        </p:txBody>
      </p:sp>
      <p:sp>
        <p:nvSpPr>
          <p:cNvPr id="3" name="Content Placeholder 2"/>
          <p:cNvSpPr>
            <a:spLocks noGrp="1"/>
          </p:cNvSpPr>
          <p:nvPr>
            <p:ph sz="quarter" idx="10"/>
          </p:nvPr>
        </p:nvSpPr>
        <p:spPr/>
        <p:txBody>
          <a:bodyPr/>
          <a:lstStyle/>
          <a:p>
            <a:r>
              <a:rPr lang="en-US" dirty="0" smtClean="0"/>
              <a:t>Data Science Vs. BI</a:t>
            </a:r>
            <a:endParaRPr lang="en-US" dirty="0"/>
          </a:p>
        </p:txBody>
      </p:sp>
    </p:spTree>
    <p:extLst>
      <p:ext uri="{BB962C8B-B14F-4D97-AF65-F5344CB8AC3E}">
        <p14:creationId xmlns:p14="http://schemas.microsoft.com/office/powerpoint/2010/main" val="1517817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Key role of Data scientist is to define the </a:t>
            </a:r>
            <a:r>
              <a:rPr lang="en-US" b="1" dirty="0" smtClean="0"/>
              <a:t>data architecture </a:t>
            </a:r>
            <a:r>
              <a:rPr lang="en-US" dirty="0" smtClean="0"/>
              <a:t>i.e. </a:t>
            </a:r>
            <a:r>
              <a:rPr lang="en-US" i="1" dirty="0" smtClean="0"/>
              <a:t>rules</a:t>
            </a:r>
            <a:r>
              <a:rPr lang="en-US" i="1" dirty="0"/>
              <a:t>, policies or standard that govern which data is collected, stored, </a:t>
            </a:r>
            <a:r>
              <a:rPr lang="en-US" i="1" dirty="0" smtClean="0"/>
              <a:t>arranged, </a:t>
            </a:r>
            <a:r>
              <a:rPr lang="en-US" i="1" dirty="0"/>
              <a:t>integrated, and put to use in data </a:t>
            </a:r>
            <a:r>
              <a:rPr lang="en-US" i="1" dirty="0" smtClean="0"/>
              <a:t>systems.</a:t>
            </a:r>
            <a:endParaRPr lang="en-US" dirty="0"/>
          </a:p>
          <a:p>
            <a:pPr marL="457200" indent="-457200">
              <a:buFont typeface="+mj-lt"/>
              <a:buAutoNum type="arabicPeriod"/>
            </a:pPr>
            <a:r>
              <a:rPr lang="en-US" dirty="0"/>
              <a:t>Data Collection techniques – Interviews, Questionnaire/surveys, Observations/Transactions, Documents/records, Case </a:t>
            </a:r>
            <a:r>
              <a:rPr lang="en-US" dirty="0" smtClean="0"/>
              <a:t>studies</a:t>
            </a:r>
          </a:p>
          <a:p>
            <a:pPr marL="457200" indent="-457200">
              <a:buFont typeface="+mj-lt"/>
              <a:buAutoNum type="arabicPeriod"/>
            </a:pPr>
            <a:r>
              <a:rPr lang="en-US" dirty="0"/>
              <a:t>Data Management – DBMS -&gt; Relational DBMS, NoSQL ( In memory, Columnar, key-value based, document based etc.)</a:t>
            </a:r>
          </a:p>
          <a:p>
            <a:pPr marL="457200" indent="-457200">
              <a:buFont typeface="+mj-lt"/>
              <a:buAutoNum type="arabicPeriod"/>
            </a:pPr>
            <a:r>
              <a:rPr lang="en-US" dirty="0"/>
              <a:t>Data Preparation – cleaning, organizing, combining, pruning, missing value handling, labelling data for visualizing data and applying machine learning </a:t>
            </a:r>
            <a:endParaRPr lang="en-US" dirty="0" smtClean="0"/>
          </a:p>
          <a:p>
            <a:pPr marL="457200" indent="-457200">
              <a:buFont typeface="+mj-lt"/>
              <a:buAutoNum type="arabicPeriod"/>
            </a:pPr>
            <a:r>
              <a:rPr lang="en-US" dirty="0" smtClean="0"/>
              <a:t>Data Analytics – Stream involves automating insights into certain data set, visualizing the results, uses queries &amp; data aggregation procedures</a:t>
            </a:r>
            <a:endParaRPr lang="en-US" dirty="0"/>
          </a:p>
          <a:p>
            <a:endParaRPr lang="en-US" dirty="0"/>
          </a:p>
        </p:txBody>
      </p:sp>
      <p:sp>
        <p:nvSpPr>
          <p:cNvPr id="3" name="Content Placeholder 2"/>
          <p:cNvSpPr>
            <a:spLocks noGrp="1"/>
          </p:cNvSpPr>
          <p:nvPr>
            <p:ph sz="quarter" idx="10"/>
          </p:nvPr>
        </p:nvSpPr>
        <p:spPr/>
        <p:txBody>
          <a:bodyPr/>
          <a:lstStyle/>
          <a:p>
            <a:r>
              <a:rPr lang="en-US" dirty="0" smtClean="0"/>
              <a:t>Roles of Data Scientist</a:t>
            </a:r>
            <a:endParaRPr lang="en-US" dirty="0"/>
          </a:p>
        </p:txBody>
      </p:sp>
    </p:spTree>
    <p:extLst>
      <p:ext uri="{BB962C8B-B14F-4D97-AF65-F5344CB8AC3E}">
        <p14:creationId xmlns:p14="http://schemas.microsoft.com/office/powerpoint/2010/main" val="24581397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5" name="object 15"/>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6" name="object 16"/>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7" name="object 17"/>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8" name="object 18"/>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9" name="object 19"/>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464819" y="1778459"/>
            <a:ext cx="175144" cy="261601"/>
          </a:xfrm>
          <a:prstGeom prst="rect">
            <a:avLst/>
          </a:prstGeom>
        </p:spPr>
        <p:txBody>
          <a:bodyPr vert="horz" wrap="none" lIns="0" tIns="0" rIns="0" bIns="0" rtlCol="0">
            <a:spAutoFit/>
          </a:bodyPr>
          <a:lstStyle/>
          <a:p>
            <a:pPr marL="0">
              <a:lnSpc>
                <a:spcPct val="100000"/>
              </a:lnSpc>
            </a:pPr>
            <a:r>
              <a:rPr sz="2200" spc="10" dirty="0">
                <a:latin typeface="Arial"/>
                <a:cs typeface="Arial"/>
              </a:rPr>
              <a:t>•</a:t>
            </a:r>
            <a:endParaRPr sz="2200">
              <a:latin typeface="Arial"/>
              <a:cs typeface="Arial"/>
            </a:endParaRPr>
          </a:p>
        </p:txBody>
      </p:sp>
      <p:sp>
        <p:nvSpPr>
          <p:cNvPr id="4" name="text 1"/>
          <p:cNvSpPr txBox="1"/>
          <p:nvPr/>
        </p:nvSpPr>
        <p:spPr>
          <a:xfrm>
            <a:off x="807720" y="1778459"/>
            <a:ext cx="3821444" cy="261601"/>
          </a:xfrm>
          <a:prstGeom prst="rect">
            <a:avLst/>
          </a:prstGeom>
        </p:spPr>
        <p:txBody>
          <a:bodyPr vert="horz" wrap="none" lIns="0" tIns="0" rIns="0" bIns="0" rtlCol="0">
            <a:spAutoFit/>
          </a:bodyPr>
          <a:lstStyle/>
          <a:p>
            <a:pPr marL="0">
              <a:lnSpc>
                <a:spcPct val="100000"/>
              </a:lnSpc>
            </a:pPr>
            <a:r>
              <a:rPr sz="2200" spc="10" dirty="0">
                <a:latin typeface="Arial"/>
                <a:cs typeface="Arial"/>
              </a:rPr>
              <a:t>Data </a:t>
            </a:r>
            <a:r>
              <a:rPr sz="2200" b="1" spc="10" dirty="0">
                <a:latin typeface="Arial"/>
                <a:cs typeface="Arial"/>
              </a:rPr>
              <a:t>are </a:t>
            </a:r>
            <a:r>
              <a:rPr sz="2200" spc="10" dirty="0">
                <a:latin typeface="Arial"/>
                <a:cs typeface="Arial"/>
              </a:rPr>
              <a:t>raw facts and figures</a:t>
            </a:r>
            <a:endParaRPr sz="2200">
              <a:latin typeface="Arial"/>
              <a:cs typeface="Arial"/>
            </a:endParaRPr>
          </a:p>
        </p:txBody>
      </p:sp>
      <p:sp>
        <p:nvSpPr>
          <p:cNvPr id="5" name="text 1"/>
          <p:cNvSpPr txBox="1"/>
          <p:nvPr/>
        </p:nvSpPr>
        <p:spPr>
          <a:xfrm>
            <a:off x="807720" y="2113739"/>
            <a:ext cx="3215904" cy="261601"/>
          </a:xfrm>
          <a:prstGeom prst="rect">
            <a:avLst/>
          </a:prstGeom>
        </p:spPr>
        <p:txBody>
          <a:bodyPr vert="horz" wrap="none" lIns="0" tIns="0" rIns="0" bIns="0" rtlCol="0">
            <a:spAutoFit/>
          </a:bodyPr>
          <a:lstStyle/>
          <a:p>
            <a:pPr marL="0">
              <a:lnSpc>
                <a:spcPct val="100000"/>
              </a:lnSpc>
            </a:pPr>
            <a:r>
              <a:rPr sz="2200" spc="10" dirty="0">
                <a:latin typeface="Arial"/>
                <a:cs typeface="Arial"/>
              </a:rPr>
              <a:t>that on their own have no</a:t>
            </a:r>
            <a:endParaRPr sz="2200">
              <a:latin typeface="Arial"/>
              <a:cs typeface="Arial"/>
            </a:endParaRPr>
          </a:p>
        </p:txBody>
      </p:sp>
      <p:sp>
        <p:nvSpPr>
          <p:cNvPr id="6" name="text 1"/>
          <p:cNvSpPr txBox="1"/>
          <p:nvPr/>
        </p:nvSpPr>
        <p:spPr>
          <a:xfrm>
            <a:off x="807720" y="2449019"/>
            <a:ext cx="1147919" cy="261600"/>
          </a:xfrm>
          <a:prstGeom prst="rect">
            <a:avLst/>
          </a:prstGeom>
        </p:spPr>
        <p:txBody>
          <a:bodyPr vert="horz" wrap="none" lIns="0" tIns="0" rIns="0" bIns="0" rtlCol="0">
            <a:spAutoFit/>
          </a:bodyPr>
          <a:lstStyle/>
          <a:p>
            <a:pPr marL="0">
              <a:lnSpc>
                <a:spcPct val="100000"/>
              </a:lnSpc>
            </a:pPr>
            <a:r>
              <a:rPr sz="2200" spc="10" dirty="0">
                <a:latin typeface="Arial"/>
                <a:cs typeface="Arial"/>
              </a:rPr>
              <a:t>meaning</a:t>
            </a:r>
            <a:endParaRPr sz="2200">
              <a:latin typeface="Arial"/>
              <a:cs typeface="Arial"/>
            </a:endParaRPr>
          </a:p>
        </p:txBody>
      </p:sp>
      <p:sp>
        <p:nvSpPr>
          <p:cNvPr id="7" name="text 1"/>
          <p:cNvSpPr txBox="1"/>
          <p:nvPr/>
        </p:nvSpPr>
        <p:spPr>
          <a:xfrm>
            <a:off x="464819" y="3119960"/>
            <a:ext cx="175144" cy="261600"/>
          </a:xfrm>
          <a:prstGeom prst="rect">
            <a:avLst/>
          </a:prstGeom>
        </p:spPr>
        <p:txBody>
          <a:bodyPr vert="horz" wrap="none" lIns="0" tIns="0" rIns="0" bIns="0" rtlCol="0">
            <a:spAutoFit/>
          </a:bodyPr>
          <a:lstStyle/>
          <a:p>
            <a:pPr marL="0">
              <a:lnSpc>
                <a:spcPct val="100000"/>
              </a:lnSpc>
            </a:pPr>
            <a:r>
              <a:rPr sz="2200" spc="10" dirty="0">
                <a:latin typeface="Arial"/>
                <a:cs typeface="Arial"/>
              </a:rPr>
              <a:t>•</a:t>
            </a:r>
            <a:endParaRPr sz="2200">
              <a:latin typeface="Arial"/>
              <a:cs typeface="Arial"/>
            </a:endParaRPr>
          </a:p>
        </p:txBody>
      </p:sp>
      <p:sp>
        <p:nvSpPr>
          <p:cNvPr id="8" name="text 1"/>
          <p:cNvSpPr txBox="1"/>
          <p:nvPr/>
        </p:nvSpPr>
        <p:spPr>
          <a:xfrm>
            <a:off x="807720" y="3119960"/>
            <a:ext cx="853409" cy="261600"/>
          </a:xfrm>
          <a:prstGeom prst="rect">
            <a:avLst/>
          </a:prstGeom>
        </p:spPr>
        <p:txBody>
          <a:bodyPr vert="horz" wrap="none" lIns="0" tIns="0" rIns="0" bIns="0" rtlCol="0">
            <a:spAutoFit/>
          </a:bodyPr>
          <a:lstStyle/>
          <a:p>
            <a:pPr marL="0">
              <a:lnSpc>
                <a:spcPct val="100000"/>
              </a:lnSpc>
            </a:pPr>
            <a:r>
              <a:rPr sz="2200" spc="10" dirty="0">
                <a:latin typeface="Arial"/>
                <a:cs typeface="Arial"/>
              </a:rPr>
              <a:t>These</a:t>
            </a:r>
            <a:endParaRPr sz="2200">
              <a:latin typeface="Arial"/>
              <a:cs typeface="Arial"/>
            </a:endParaRPr>
          </a:p>
        </p:txBody>
      </p:sp>
      <p:sp>
        <p:nvSpPr>
          <p:cNvPr id="9" name="text 1"/>
          <p:cNvSpPr txBox="1"/>
          <p:nvPr/>
        </p:nvSpPr>
        <p:spPr>
          <a:xfrm>
            <a:off x="2217674" y="3119960"/>
            <a:ext cx="527942" cy="261600"/>
          </a:xfrm>
          <a:prstGeom prst="rect">
            <a:avLst/>
          </a:prstGeom>
        </p:spPr>
        <p:txBody>
          <a:bodyPr vert="horz" wrap="none" lIns="0" tIns="0" rIns="0" bIns="0" rtlCol="0">
            <a:spAutoFit/>
          </a:bodyPr>
          <a:lstStyle/>
          <a:p>
            <a:pPr marL="0">
              <a:lnSpc>
                <a:spcPct val="100000"/>
              </a:lnSpc>
            </a:pPr>
            <a:r>
              <a:rPr sz="2200" spc="10" dirty="0">
                <a:latin typeface="Arial"/>
                <a:cs typeface="Arial"/>
              </a:rPr>
              <a:t>can</a:t>
            </a:r>
            <a:endParaRPr sz="2200">
              <a:latin typeface="Arial"/>
              <a:cs typeface="Arial"/>
            </a:endParaRPr>
          </a:p>
        </p:txBody>
      </p:sp>
      <p:sp>
        <p:nvSpPr>
          <p:cNvPr id="14" name="text 1"/>
          <p:cNvSpPr txBox="1"/>
          <p:nvPr/>
        </p:nvSpPr>
        <p:spPr>
          <a:xfrm>
            <a:off x="3301238" y="3119960"/>
            <a:ext cx="388810" cy="261600"/>
          </a:xfrm>
          <a:prstGeom prst="rect">
            <a:avLst/>
          </a:prstGeom>
        </p:spPr>
        <p:txBody>
          <a:bodyPr vert="horz" wrap="none" lIns="0" tIns="0" rIns="0" bIns="0" rtlCol="0">
            <a:spAutoFit/>
          </a:bodyPr>
          <a:lstStyle/>
          <a:p>
            <a:pPr marL="0">
              <a:lnSpc>
                <a:spcPct val="100000"/>
              </a:lnSpc>
            </a:pPr>
            <a:r>
              <a:rPr sz="2200" spc="10" dirty="0">
                <a:latin typeface="Arial"/>
                <a:cs typeface="Arial"/>
              </a:rPr>
              <a:t>be</a:t>
            </a:r>
            <a:endParaRPr sz="2200">
              <a:latin typeface="Arial"/>
              <a:cs typeface="Arial"/>
            </a:endParaRPr>
          </a:p>
        </p:txBody>
      </p:sp>
      <p:sp>
        <p:nvSpPr>
          <p:cNvPr id="21" name="text 1"/>
          <p:cNvSpPr txBox="1"/>
          <p:nvPr/>
        </p:nvSpPr>
        <p:spPr>
          <a:xfrm>
            <a:off x="4244975" y="3119960"/>
            <a:ext cx="528640" cy="261600"/>
          </a:xfrm>
          <a:prstGeom prst="rect">
            <a:avLst/>
          </a:prstGeom>
        </p:spPr>
        <p:txBody>
          <a:bodyPr vert="horz" wrap="none" lIns="0" tIns="0" rIns="0" bIns="0" rtlCol="0">
            <a:spAutoFit/>
          </a:bodyPr>
          <a:lstStyle/>
          <a:p>
            <a:pPr marL="0">
              <a:lnSpc>
                <a:spcPct val="100000"/>
              </a:lnSpc>
            </a:pPr>
            <a:r>
              <a:rPr sz="2200" spc="10" dirty="0">
                <a:latin typeface="Arial"/>
                <a:cs typeface="Arial"/>
              </a:rPr>
              <a:t>any</a:t>
            </a:r>
            <a:endParaRPr sz="2200">
              <a:latin typeface="Arial"/>
              <a:cs typeface="Arial"/>
            </a:endParaRPr>
          </a:p>
        </p:txBody>
      </p:sp>
      <p:sp>
        <p:nvSpPr>
          <p:cNvPr id="22" name="text 1"/>
          <p:cNvSpPr txBox="1"/>
          <p:nvPr/>
        </p:nvSpPr>
        <p:spPr>
          <a:xfrm>
            <a:off x="807720" y="3455240"/>
            <a:ext cx="1754509" cy="261600"/>
          </a:xfrm>
          <a:prstGeom prst="rect">
            <a:avLst/>
          </a:prstGeom>
        </p:spPr>
        <p:txBody>
          <a:bodyPr vert="horz" wrap="none" lIns="0" tIns="0" rIns="0" bIns="0" rtlCol="0">
            <a:spAutoFit/>
          </a:bodyPr>
          <a:lstStyle/>
          <a:p>
            <a:pPr marL="0">
              <a:lnSpc>
                <a:spcPct val="100000"/>
              </a:lnSpc>
            </a:pPr>
            <a:r>
              <a:rPr sz="2200" spc="10" dirty="0">
                <a:latin typeface="Arial"/>
                <a:cs typeface="Arial"/>
              </a:rPr>
              <a:t>alphanumeric</a:t>
            </a:r>
            <a:endParaRPr sz="2200">
              <a:latin typeface="Arial"/>
              <a:cs typeface="Arial"/>
            </a:endParaRPr>
          </a:p>
        </p:txBody>
      </p:sp>
      <p:sp>
        <p:nvSpPr>
          <p:cNvPr id="23" name="text 1"/>
          <p:cNvSpPr txBox="1"/>
          <p:nvPr/>
        </p:nvSpPr>
        <p:spPr>
          <a:xfrm>
            <a:off x="2751074" y="3455240"/>
            <a:ext cx="1381352" cy="261600"/>
          </a:xfrm>
          <a:prstGeom prst="rect">
            <a:avLst/>
          </a:prstGeom>
        </p:spPr>
        <p:txBody>
          <a:bodyPr vert="horz" wrap="none" lIns="0" tIns="0" rIns="0" bIns="0" rtlCol="0">
            <a:spAutoFit/>
          </a:bodyPr>
          <a:lstStyle/>
          <a:p>
            <a:pPr marL="0">
              <a:lnSpc>
                <a:spcPct val="100000"/>
              </a:lnSpc>
            </a:pPr>
            <a:r>
              <a:rPr sz="2200" spc="10" dirty="0">
                <a:latin typeface="Arial"/>
                <a:cs typeface="Arial"/>
              </a:rPr>
              <a:t>characters</a:t>
            </a:r>
            <a:endParaRPr sz="2200">
              <a:latin typeface="Arial"/>
              <a:cs typeface="Arial"/>
            </a:endParaRPr>
          </a:p>
        </p:txBody>
      </p:sp>
      <p:sp>
        <p:nvSpPr>
          <p:cNvPr id="24" name="text 1"/>
          <p:cNvSpPr txBox="1"/>
          <p:nvPr/>
        </p:nvSpPr>
        <p:spPr>
          <a:xfrm>
            <a:off x="4321175" y="3455240"/>
            <a:ext cx="450720" cy="261600"/>
          </a:xfrm>
          <a:prstGeom prst="rect">
            <a:avLst/>
          </a:prstGeom>
        </p:spPr>
        <p:txBody>
          <a:bodyPr vert="horz" wrap="none" lIns="0" tIns="0" rIns="0" bIns="0" rtlCol="0">
            <a:spAutoFit/>
          </a:bodyPr>
          <a:lstStyle/>
          <a:p>
            <a:pPr marL="0">
              <a:lnSpc>
                <a:spcPct val="100000"/>
              </a:lnSpc>
            </a:pPr>
            <a:r>
              <a:rPr sz="2200" spc="10" dirty="0">
                <a:latin typeface="Arial"/>
                <a:cs typeface="Arial"/>
              </a:rPr>
              <a:t>i.e.</a:t>
            </a:r>
            <a:endParaRPr sz="2200">
              <a:latin typeface="Arial"/>
              <a:cs typeface="Arial"/>
            </a:endParaRPr>
          </a:p>
        </p:txBody>
      </p:sp>
      <p:sp>
        <p:nvSpPr>
          <p:cNvPr id="25" name="text 1"/>
          <p:cNvSpPr txBox="1"/>
          <p:nvPr/>
        </p:nvSpPr>
        <p:spPr>
          <a:xfrm>
            <a:off x="807720" y="3790520"/>
            <a:ext cx="2952143" cy="261600"/>
          </a:xfrm>
          <a:prstGeom prst="rect">
            <a:avLst/>
          </a:prstGeom>
        </p:spPr>
        <p:txBody>
          <a:bodyPr vert="horz" wrap="none" lIns="0" tIns="0" rIns="0" bIns="0" rtlCol="0">
            <a:spAutoFit/>
          </a:bodyPr>
          <a:lstStyle/>
          <a:p>
            <a:pPr marL="0">
              <a:lnSpc>
                <a:spcPct val="100000"/>
              </a:lnSpc>
            </a:pPr>
            <a:r>
              <a:rPr sz="2200" spc="10" dirty="0">
                <a:latin typeface="Arial"/>
                <a:cs typeface="Arial"/>
              </a:rPr>
              <a:t>text, numbers, symbols</a:t>
            </a:r>
            <a:endParaRPr sz="2200">
              <a:latin typeface="Arial"/>
              <a:cs typeface="Arial"/>
            </a:endParaRPr>
          </a:p>
        </p:txBody>
      </p:sp>
      <p:sp>
        <p:nvSpPr>
          <p:cNvPr id="26"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4</a:t>
            </a:r>
            <a:endParaRPr sz="1300">
              <a:latin typeface="Calibri"/>
              <a:cs typeface="Calibri"/>
            </a:endParaRPr>
          </a:p>
        </p:txBody>
      </p:sp>
      <p:sp>
        <p:nvSpPr>
          <p:cNvPr id="27" name="text 1"/>
          <p:cNvSpPr txBox="1"/>
          <p:nvPr/>
        </p:nvSpPr>
        <p:spPr>
          <a:xfrm>
            <a:off x="591689" y="457367"/>
            <a:ext cx="4874619" cy="461665"/>
          </a:xfrm>
          <a:prstGeom prst="rect">
            <a:avLst/>
          </a:prstGeom>
        </p:spPr>
        <p:txBody>
          <a:bodyPr vert="horz" lIns="91440" tIns="45720" rIns="91440" bIns="45720" rtlCol="0" anchor="ctr" anchorCtr="0">
            <a:noAutofit/>
          </a:bodyPr>
          <a:lstStyle>
            <a:defPPr>
              <a:defRPr lang="en-US"/>
            </a:defPPr>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What is Data?</a:t>
            </a:r>
          </a:p>
        </p:txBody>
      </p:sp>
      <p:pic>
        <p:nvPicPr>
          <p:cNvPr id="1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272" y="1844040"/>
            <a:ext cx="2246376" cy="2318004"/>
          </a:xfrm>
          <a:prstGeom prst="rect">
            <a:avLst/>
          </a:prstGeom>
        </p:spPr>
      </p:pic>
      <p:sp>
        <p:nvSpPr>
          <p:cNvPr id="20" name="object 20"/>
          <p:cNvSpPr/>
          <p:nvPr/>
        </p:nvSpPr>
        <p:spPr>
          <a:xfrm>
            <a:off x="5977128" y="1834896"/>
            <a:ext cx="2264663" cy="2336292"/>
          </a:xfrm>
          <a:custGeom>
            <a:avLst/>
            <a:gdLst/>
            <a:ahLst/>
            <a:cxnLst/>
            <a:rect l="l" t="t" r="r" b="b"/>
            <a:pathLst>
              <a:path w="2264663" h="2336292">
                <a:moveTo>
                  <a:pt x="4572" y="2331720"/>
                </a:moveTo>
                <a:lnTo>
                  <a:pt x="4572" y="4572"/>
                </a:lnTo>
                <a:lnTo>
                  <a:pt x="2260091" y="4572"/>
                </a:lnTo>
                <a:lnTo>
                  <a:pt x="2260091" y="2331720"/>
                </a:lnTo>
                <a:lnTo>
                  <a:pt x="4572" y="2331720"/>
                </a:lnTo>
                <a:close/>
              </a:path>
            </a:pathLst>
          </a:custGeom>
          <a:ln w="9144">
            <a:solidFill>
              <a:srgbClr val="000000"/>
            </a:solidFill>
          </a:ln>
        </p:spPr>
        <p:txBody>
          <a:bodyPr wrap="square" lIns="0" tIns="0" rIns="0" bIns="0" rtlCol="0">
            <a:noAutofit/>
          </a:bodyPr>
          <a:lstStyle/>
          <a:p>
            <a:endParaRPr/>
          </a:p>
        </p:txBody>
      </p:sp>
      <p:sp>
        <p:nvSpPr>
          <p:cNvPr id="28" name="text 1"/>
          <p:cNvSpPr txBox="1"/>
          <p:nvPr/>
        </p:nvSpPr>
        <p:spPr>
          <a:xfrm>
            <a:off x="656844" y="4587393"/>
            <a:ext cx="3889461" cy="239015"/>
          </a:xfrm>
          <a:prstGeom prst="rect">
            <a:avLst/>
          </a:prstGeom>
        </p:spPr>
        <p:txBody>
          <a:bodyPr vert="horz" wrap="none" lIns="0" tIns="0" rIns="0" bIns="0" rtlCol="0">
            <a:spAutoFit/>
          </a:bodyPr>
          <a:lstStyle/>
          <a:p>
            <a:pPr marL="0">
              <a:lnSpc>
                <a:spcPct val="100000"/>
              </a:lnSpc>
            </a:pPr>
            <a:r>
              <a:rPr sz="1970" b="1" spc="10" dirty="0">
                <a:latin typeface="Arial"/>
                <a:cs typeface="Arial"/>
              </a:rPr>
              <a:t>Note the “are” bit above? Why?</a:t>
            </a:r>
            <a:endParaRPr sz="1900">
              <a:latin typeface="Arial"/>
              <a:cs typeface="Arial"/>
            </a:endParaRPr>
          </a:p>
        </p:txBody>
      </p:sp>
      <p:sp>
        <p:nvSpPr>
          <p:cNvPr id="29" name="text 1"/>
          <p:cNvSpPr txBox="1"/>
          <p:nvPr/>
        </p:nvSpPr>
        <p:spPr>
          <a:xfrm>
            <a:off x="705307" y="5115179"/>
            <a:ext cx="8027264" cy="214426"/>
          </a:xfrm>
          <a:prstGeom prst="rect">
            <a:avLst/>
          </a:prstGeom>
        </p:spPr>
        <p:txBody>
          <a:bodyPr vert="horz" wrap="none" lIns="0" tIns="0" rIns="0" bIns="0" rtlCol="0">
            <a:spAutoFit/>
          </a:bodyPr>
          <a:lstStyle/>
          <a:p>
            <a:pPr marL="0">
              <a:lnSpc>
                <a:spcPct val="100000"/>
              </a:lnSpc>
            </a:pPr>
            <a:r>
              <a:rPr sz="1800" spc="10" dirty="0">
                <a:latin typeface="Arial"/>
                <a:cs typeface="Arial"/>
              </a:rPr>
              <a:t>The Latin word </a:t>
            </a:r>
            <a:r>
              <a:rPr sz="1800" b="1" i="1" spc="10" dirty="0">
                <a:latin typeface="Arial"/>
                <a:cs typeface="Arial"/>
              </a:rPr>
              <a:t>data  </a:t>
            </a:r>
            <a:r>
              <a:rPr sz="1800" spc="10" dirty="0">
                <a:latin typeface="Arial"/>
                <a:cs typeface="Arial"/>
              </a:rPr>
              <a:t>is the plural of </a:t>
            </a:r>
            <a:r>
              <a:rPr sz="1800" b="1" i="1" spc="10" dirty="0">
                <a:latin typeface="Arial"/>
                <a:cs typeface="Arial"/>
              </a:rPr>
              <a:t>datum</a:t>
            </a:r>
            <a:r>
              <a:rPr sz="1800" spc="10" dirty="0">
                <a:latin typeface="Arial"/>
                <a:cs typeface="Arial"/>
              </a:rPr>
              <a:t>, "(thing) given," neuter past</a:t>
            </a:r>
            <a:endParaRPr sz="1800">
              <a:latin typeface="Arial"/>
              <a:cs typeface="Arial"/>
            </a:endParaRPr>
          </a:p>
        </p:txBody>
      </p:sp>
      <p:sp>
        <p:nvSpPr>
          <p:cNvPr id="30" name="text 1"/>
          <p:cNvSpPr txBox="1"/>
          <p:nvPr/>
        </p:nvSpPr>
        <p:spPr>
          <a:xfrm>
            <a:off x="705307" y="5389550"/>
            <a:ext cx="8027874" cy="214426"/>
          </a:xfrm>
          <a:prstGeom prst="rect">
            <a:avLst/>
          </a:prstGeom>
        </p:spPr>
        <p:txBody>
          <a:bodyPr vert="horz" wrap="none" lIns="0" tIns="0" rIns="0" bIns="0" rtlCol="0">
            <a:spAutoFit/>
          </a:bodyPr>
          <a:lstStyle/>
          <a:p>
            <a:pPr marL="0">
              <a:lnSpc>
                <a:spcPct val="100000"/>
              </a:lnSpc>
            </a:pPr>
            <a:r>
              <a:rPr sz="1800" spc="10" dirty="0">
                <a:latin typeface="Arial"/>
                <a:cs typeface="Arial"/>
              </a:rPr>
              <a:t>participle of dare "to give". Data may be used as a plural noun in this sense,</a:t>
            </a:r>
            <a:endParaRPr sz="1800">
              <a:latin typeface="Arial"/>
              <a:cs typeface="Arial"/>
            </a:endParaRPr>
          </a:p>
        </p:txBody>
      </p:sp>
      <p:sp>
        <p:nvSpPr>
          <p:cNvPr id="31" name="text 1"/>
          <p:cNvSpPr txBox="1"/>
          <p:nvPr/>
        </p:nvSpPr>
        <p:spPr>
          <a:xfrm>
            <a:off x="705307" y="5663870"/>
            <a:ext cx="469315" cy="214426"/>
          </a:xfrm>
          <a:prstGeom prst="rect">
            <a:avLst/>
          </a:prstGeom>
        </p:spPr>
        <p:txBody>
          <a:bodyPr vert="horz" wrap="none" lIns="0" tIns="0" rIns="0" bIns="0" rtlCol="0">
            <a:spAutoFit/>
          </a:bodyPr>
          <a:lstStyle/>
          <a:p>
            <a:pPr marL="0">
              <a:lnSpc>
                <a:spcPct val="100000"/>
              </a:lnSpc>
            </a:pPr>
            <a:r>
              <a:rPr sz="1800" spc="10" dirty="0">
                <a:latin typeface="Arial"/>
                <a:cs typeface="Arial"/>
              </a:rPr>
              <a:t>with</a:t>
            </a:r>
            <a:endParaRPr sz="1800">
              <a:latin typeface="Arial"/>
              <a:cs typeface="Arial"/>
            </a:endParaRPr>
          </a:p>
        </p:txBody>
      </p:sp>
      <p:sp>
        <p:nvSpPr>
          <p:cNvPr id="32" name="text 1"/>
          <p:cNvSpPr txBox="1"/>
          <p:nvPr/>
        </p:nvSpPr>
        <p:spPr>
          <a:xfrm>
            <a:off x="1385062" y="5663870"/>
            <a:ext cx="622477" cy="214426"/>
          </a:xfrm>
          <a:prstGeom prst="rect">
            <a:avLst/>
          </a:prstGeom>
        </p:spPr>
        <p:txBody>
          <a:bodyPr vert="horz" wrap="none" lIns="0" tIns="0" rIns="0" bIns="0" rtlCol="0">
            <a:spAutoFit/>
          </a:bodyPr>
          <a:lstStyle/>
          <a:p>
            <a:pPr marL="0">
              <a:lnSpc>
                <a:spcPct val="100000"/>
              </a:lnSpc>
            </a:pPr>
            <a:r>
              <a:rPr sz="1800" spc="10" dirty="0">
                <a:latin typeface="Arial"/>
                <a:cs typeface="Arial"/>
              </a:rPr>
              <a:t>some</a:t>
            </a:r>
            <a:endParaRPr sz="1800">
              <a:latin typeface="Arial"/>
              <a:cs typeface="Arial"/>
            </a:endParaRPr>
          </a:p>
        </p:txBody>
      </p:sp>
      <p:sp>
        <p:nvSpPr>
          <p:cNvPr id="33" name="text 1"/>
          <p:cNvSpPr txBox="1"/>
          <p:nvPr/>
        </p:nvSpPr>
        <p:spPr>
          <a:xfrm>
            <a:off x="2218944" y="5663870"/>
            <a:ext cx="1675866" cy="214426"/>
          </a:xfrm>
          <a:prstGeom prst="rect">
            <a:avLst/>
          </a:prstGeom>
        </p:spPr>
        <p:txBody>
          <a:bodyPr vert="horz" wrap="none" lIns="0" tIns="0" rIns="0" bIns="0" rtlCol="0">
            <a:spAutoFit/>
          </a:bodyPr>
          <a:lstStyle/>
          <a:p>
            <a:pPr marL="0">
              <a:lnSpc>
                <a:spcPct val="100000"/>
              </a:lnSpc>
            </a:pPr>
            <a:r>
              <a:rPr sz="1800" spc="10" dirty="0">
                <a:latin typeface="Arial"/>
                <a:cs typeface="Arial"/>
              </a:rPr>
              <a:t>writers—usually</a:t>
            </a:r>
            <a:endParaRPr sz="1800">
              <a:latin typeface="Arial"/>
              <a:cs typeface="Arial"/>
            </a:endParaRPr>
          </a:p>
        </p:txBody>
      </p:sp>
      <p:sp>
        <p:nvSpPr>
          <p:cNvPr id="34" name="text 1"/>
          <p:cNvSpPr txBox="1"/>
          <p:nvPr/>
        </p:nvSpPr>
        <p:spPr>
          <a:xfrm>
            <a:off x="4104386" y="5663870"/>
            <a:ext cx="939774" cy="214426"/>
          </a:xfrm>
          <a:prstGeom prst="rect">
            <a:avLst/>
          </a:prstGeom>
        </p:spPr>
        <p:txBody>
          <a:bodyPr vert="horz" wrap="none" lIns="0" tIns="0" rIns="0" bIns="0" rtlCol="0">
            <a:spAutoFit/>
          </a:bodyPr>
          <a:lstStyle/>
          <a:p>
            <a:pPr marL="0">
              <a:lnSpc>
                <a:spcPct val="100000"/>
              </a:lnSpc>
            </a:pPr>
            <a:r>
              <a:rPr sz="1800" spc="10" dirty="0">
                <a:latin typeface="Arial"/>
                <a:cs typeface="Arial"/>
              </a:rPr>
              <a:t>scientific</a:t>
            </a:r>
            <a:endParaRPr sz="1800">
              <a:latin typeface="Arial"/>
              <a:cs typeface="Arial"/>
            </a:endParaRPr>
          </a:p>
        </p:txBody>
      </p:sp>
      <p:sp>
        <p:nvSpPr>
          <p:cNvPr id="35" name="text 1"/>
          <p:cNvSpPr txBox="1"/>
          <p:nvPr/>
        </p:nvSpPr>
        <p:spPr>
          <a:xfrm>
            <a:off x="5256911" y="5663870"/>
            <a:ext cx="1140714" cy="214426"/>
          </a:xfrm>
          <a:prstGeom prst="rect">
            <a:avLst/>
          </a:prstGeom>
        </p:spPr>
        <p:txBody>
          <a:bodyPr vert="horz" wrap="none" lIns="0" tIns="0" rIns="0" bIns="0" rtlCol="0">
            <a:spAutoFit/>
          </a:bodyPr>
          <a:lstStyle/>
          <a:p>
            <a:pPr marL="0">
              <a:lnSpc>
                <a:spcPct val="100000"/>
              </a:lnSpc>
            </a:pPr>
            <a:r>
              <a:rPr sz="1800" spc="10" dirty="0">
                <a:latin typeface="Arial"/>
                <a:cs typeface="Arial"/>
              </a:rPr>
              <a:t>writers—in</a:t>
            </a:r>
            <a:endParaRPr sz="1800">
              <a:latin typeface="Arial"/>
              <a:cs typeface="Arial"/>
            </a:endParaRPr>
          </a:p>
        </p:txBody>
      </p:sp>
      <p:sp>
        <p:nvSpPr>
          <p:cNvPr id="36" name="text 1"/>
          <p:cNvSpPr txBox="1"/>
          <p:nvPr/>
        </p:nvSpPr>
        <p:spPr>
          <a:xfrm>
            <a:off x="6608699" y="5663870"/>
            <a:ext cx="382448" cy="214426"/>
          </a:xfrm>
          <a:prstGeom prst="rect">
            <a:avLst/>
          </a:prstGeom>
        </p:spPr>
        <p:txBody>
          <a:bodyPr vert="horz" wrap="none" lIns="0" tIns="0" rIns="0" bIns="0" rtlCol="0">
            <a:spAutoFit/>
          </a:bodyPr>
          <a:lstStyle/>
          <a:p>
            <a:pPr marL="0">
              <a:lnSpc>
                <a:spcPct val="100000"/>
              </a:lnSpc>
            </a:pPr>
            <a:r>
              <a:rPr sz="1800" spc="10" dirty="0">
                <a:latin typeface="Arial"/>
                <a:cs typeface="Arial"/>
              </a:rPr>
              <a:t>the</a:t>
            </a:r>
            <a:endParaRPr sz="1800">
              <a:latin typeface="Arial"/>
              <a:cs typeface="Arial"/>
            </a:endParaRPr>
          </a:p>
        </p:txBody>
      </p:sp>
      <p:sp>
        <p:nvSpPr>
          <p:cNvPr id="37" name="text 1"/>
          <p:cNvSpPr txBox="1"/>
          <p:nvPr/>
        </p:nvSpPr>
        <p:spPr>
          <a:xfrm>
            <a:off x="7201789" y="5663870"/>
            <a:ext cx="508558" cy="214426"/>
          </a:xfrm>
          <a:prstGeom prst="rect">
            <a:avLst/>
          </a:prstGeom>
        </p:spPr>
        <p:txBody>
          <a:bodyPr vert="horz" wrap="none" lIns="0" tIns="0" rIns="0" bIns="0" rtlCol="0">
            <a:spAutoFit/>
          </a:bodyPr>
          <a:lstStyle/>
          <a:p>
            <a:pPr marL="0">
              <a:lnSpc>
                <a:spcPct val="100000"/>
              </a:lnSpc>
            </a:pPr>
            <a:r>
              <a:rPr sz="1800" spc="10" dirty="0">
                <a:latin typeface="Arial"/>
                <a:cs typeface="Arial"/>
              </a:rPr>
              <a:t>20th</a:t>
            </a:r>
            <a:endParaRPr sz="1800">
              <a:latin typeface="Arial"/>
              <a:cs typeface="Arial"/>
            </a:endParaRPr>
          </a:p>
        </p:txBody>
      </p:sp>
      <p:sp>
        <p:nvSpPr>
          <p:cNvPr id="38" name="text 1"/>
          <p:cNvSpPr txBox="1"/>
          <p:nvPr/>
        </p:nvSpPr>
        <p:spPr>
          <a:xfrm>
            <a:off x="7919593" y="5663870"/>
            <a:ext cx="816101" cy="214426"/>
          </a:xfrm>
          <a:prstGeom prst="rect">
            <a:avLst/>
          </a:prstGeom>
        </p:spPr>
        <p:txBody>
          <a:bodyPr vert="horz" wrap="none" lIns="0" tIns="0" rIns="0" bIns="0" rtlCol="0">
            <a:spAutoFit/>
          </a:bodyPr>
          <a:lstStyle/>
          <a:p>
            <a:pPr marL="0">
              <a:lnSpc>
                <a:spcPct val="100000"/>
              </a:lnSpc>
            </a:pPr>
            <a:r>
              <a:rPr sz="1800" spc="10" dirty="0">
                <a:latin typeface="Arial"/>
                <a:cs typeface="Arial"/>
              </a:rPr>
              <a:t>century</a:t>
            </a:r>
            <a:endParaRPr sz="1800">
              <a:latin typeface="Arial"/>
              <a:cs typeface="Arial"/>
            </a:endParaRPr>
          </a:p>
        </p:txBody>
      </p:sp>
      <p:sp>
        <p:nvSpPr>
          <p:cNvPr id="39" name="text 1"/>
          <p:cNvSpPr txBox="1"/>
          <p:nvPr/>
        </p:nvSpPr>
        <p:spPr>
          <a:xfrm>
            <a:off x="705307" y="5938494"/>
            <a:ext cx="4761001" cy="214427"/>
          </a:xfrm>
          <a:prstGeom prst="rect">
            <a:avLst/>
          </a:prstGeom>
        </p:spPr>
        <p:txBody>
          <a:bodyPr vert="horz" wrap="none" lIns="0" tIns="0" rIns="0" bIns="0" rtlCol="0">
            <a:spAutoFit/>
          </a:bodyPr>
          <a:lstStyle/>
          <a:p>
            <a:pPr marL="0">
              <a:lnSpc>
                <a:spcPct val="100000"/>
              </a:lnSpc>
            </a:pPr>
            <a:r>
              <a:rPr sz="1800" spc="10" dirty="0">
                <a:latin typeface="Arial"/>
                <a:cs typeface="Arial"/>
              </a:rPr>
              <a:t>using datum in the singular and data for plural.</a:t>
            </a:r>
            <a:endParaRPr sz="1800">
              <a:latin typeface="Arial"/>
              <a:cs typeface="Arial"/>
            </a:endParaRPr>
          </a:p>
        </p:txBody>
      </p:sp>
    </p:spTree>
    <p:extLst>
      <p:ext uri="{BB962C8B-B14F-4D97-AF65-F5344CB8AC3E}">
        <p14:creationId xmlns:p14="http://schemas.microsoft.com/office/powerpoint/2010/main" val="2876706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Skills Required – Data Scientist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0"/>
            <a:ext cx="8839200" cy="4983162"/>
          </a:xfrm>
          <a:prstGeom prst="rect">
            <a:avLst/>
          </a:prstGeom>
        </p:spPr>
      </p:pic>
    </p:spTree>
    <p:extLst>
      <p:ext uri="{BB962C8B-B14F-4D97-AF65-F5344CB8AC3E}">
        <p14:creationId xmlns:p14="http://schemas.microsoft.com/office/powerpoint/2010/main" val="1952344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364163"/>
          </a:xfrm>
        </p:spPr>
        <p:txBody>
          <a:bodyPr>
            <a:noAutofit/>
          </a:bodyPr>
          <a:lstStyle/>
          <a:p>
            <a:pPr>
              <a:buFont typeface="Arial" panose="020B0604020202020204" pitchFamily="34" charset="0"/>
              <a:buChar char="•"/>
            </a:pPr>
            <a:r>
              <a:rPr lang="en-US" sz="1600" dirty="0"/>
              <a:t>For data scientists, software is the generalization of a specific aspect of a data analysis. </a:t>
            </a:r>
            <a:r>
              <a:rPr lang="en-US" sz="1600" dirty="0" smtClean="0"/>
              <a:t>Software </a:t>
            </a:r>
            <a:r>
              <a:rPr lang="en-US" sz="1600" dirty="0"/>
              <a:t>allows for the systematizing and the standardizing of a procedure, so that different people can use it and understand what </a:t>
            </a:r>
            <a:r>
              <a:rPr lang="en-US" sz="1600" dirty="0" smtClean="0"/>
              <a:t>it's doing, </a:t>
            </a:r>
            <a:r>
              <a:rPr lang="en-US" sz="1600" dirty="0"/>
              <a:t>at any given time. </a:t>
            </a:r>
            <a:endParaRPr lang="en-US" sz="1600" dirty="0" smtClean="0"/>
          </a:p>
          <a:p>
            <a:pPr lvl="1">
              <a:buFont typeface="Arial" panose="020B0604020202020204" pitchFamily="34" charset="0"/>
              <a:buChar char="•"/>
            </a:pPr>
            <a:r>
              <a:rPr lang="en-US" sz="1000" dirty="0"/>
              <a:t>So if specific parts of a data analysis may require implementing or applying a number of procedures or tools together. </a:t>
            </a:r>
            <a:endParaRPr lang="en-US" sz="1000" dirty="0" smtClean="0"/>
          </a:p>
          <a:p>
            <a:pPr lvl="1">
              <a:buFont typeface="Arial" panose="020B0604020202020204" pitchFamily="34" charset="0"/>
              <a:buChar char="•"/>
            </a:pPr>
            <a:r>
              <a:rPr lang="en-US" sz="1000" dirty="0" smtClean="0"/>
              <a:t>Software </a:t>
            </a:r>
            <a:r>
              <a:rPr lang="en-US" sz="1000" dirty="0"/>
              <a:t>is the encompassing of all these tools into a specific module or procedure that can be repeatedly applied in a variety of </a:t>
            </a:r>
            <a:r>
              <a:rPr lang="en-US" sz="1000" dirty="0" smtClean="0"/>
              <a:t>settings</a:t>
            </a:r>
          </a:p>
          <a:p>
            <a:pPr>
              <a:buFont typeface="Arial" panose="020B0604020202020204" pitchFamily="34" charset="0"/>
              <a:buChar char="•"/>
            </a:pPr>
            <a:r>
              <a:rPr lang="en-US" sz="1600" dirty="0" smtClean="0"/>
              <a:t>Software formalizes </a:t>
            </a:r>
            <a:r>
              <a:rPr lang="en-US" sz="1600" dirty="0"/>
              <a:t>and abstracts the functionality of a set of procedures or tools, by developing a well defined interface to the analysis. So the software will have an interface, or a set of inputs and a set of outputs that are well understood. </a:t>
            </a:r>
            <a:endParaRPr lang="en-US" sz="1600" dirty="0" smtClean="0"/>
          </a:p>
          <a:p>
            <a:pPr lvl="1">
              <a:buFont typeface="Arial" panose="020B0604020202020204" pitchFamily="34" charset="0"/>
              <a:buChar char="•"/>
            </a:pPr>
            <a:r>
              <a:rPr lang="en-US" sz="1000" dirty="0"/>
              <a:t>So for example, most statistical packages will have a linear regression, a function which has a very well defined interface</a:t>
            </a:r>
          </a:p>
          <a:p>
            <a:pPr>
              <a:buFont typeface="Arial" panose="020B0604020202020204" pitchFamily="34" charset="0"/>
              <a:buChar char="•"/>
            </a:pPr>
            <a:r>
              <a:rPr lang="en-US" sz="1600" dirty="0" smtClean="0"/>
              <a:t>There </a:t>
            </a:r>
            <a:r>
              <a:rPr lang="en-US" sz="1600" dirty="0"/>
              <a:t>are basically three kind of levels of software </a:t>
            </a:r>
            <a:r>
              <a:rPr lang="en-US" sz="1600" dirty="0" smtClean="0"/>
              <a:t>–</a:t>
            </a:r>
          </a:p>
          <a:p>
            <a:pPr marL="800100" lvl="1" indent="-342900">
              <a:buFont typeface="+mj-lt"/>
              <a:buAutoNum type="arabicPeriod"/>
            </a:pPr>
            <a:r>
              <a:rPr lang="en-US" sz="1000" dirty="0" smtClean="0"/>
              <a:t>1</a:t>
            </a:r>
            <a:r>
              <a:rPr lang="en-US" sz="1000" baseline="30000" dirty="0" smtClean="0"/>
              <a:t>st</a:t>
            </a:r>
            <a:r>
              <a:rPr lang="en-US" sz="1000" dirty="0" smtClean="0"/>
              <a:t> level - Code that is encapsulating </a:t>
            </a:r>
            <a:r>
              <a:rPr lang="en-US" sz="1000" dirty="0"/>
              <a:t>automation of a set of procedures. For example, </a:t>
            </a:r>
            <a:r>
              <a:rPr lang="en-US" sz="1000" dirty="0" smtClean="0"/>
              <a:t>a loop of some sort, never repeats an operation multiple times.</a:t>
            </a:r>
          </a:p>
          <a:p>
            <a:pPr marL="800100" lvl="1" indent="-342900">
              <a:buFont typeface="+mj-lt"/>
              <a:buAutoNum type="arabicPeriod"/>
            </a:pPr>
            <a:r>
              <a:rPr lang="en-US" sz="1000" dirty="0" smtClean="0"/>
              <a:t>2</a:t>
            </a:r>
            <a:r>
              <a:rPr lang="en-US" sz="1000" baseline="30000" dirty="0" smtClean="0"/>
              <a:t>nd</a:t>
            </a:r>
            <a:r>
              <a:rPr lang="en-US" sz="1000" dirty="0" smtClean="0"/>
              <a:t> level- Writing a function - </a:t>
            </a:r>
            <a:r>
              <a:rPr lang="en-US" sz="1000" dirty="0"/>
              <a:t> which is used to encapsulate a set of instructions. And the key thing about a function is that you'll have to define some sort of interface, which will be the inputs to the function. And then the function may have a set of outputs or it may have some side effect for example, if it's a plotting function. </a:t>
            </a:r>
            <a:r>
              <a:rPr lang="en-US" sz="1000" dirty="0" smtClean="0"/>
              <a:t>Data Cleaning function, Missing Value handler etc.</a:t>
            </a:r>
          </a:p>
          <a:p>
            <a:pPr marL="800100" lvl="1" indent="-342900">
              <a:buFont typeface="+mj-lt"/>
              <a:buAutoNum type="arabicPeriod"/>
            </a:pPr>
            <a:r>
              <a:rPr lang="en-US" sz="1000" dirty="0" smtClean="0"/>
              <a:t>Highest </a:t>
            </a:r>
            <a:r>
              <a:rPr lang="en-US" sz="1000" dirty="0"/>
              <a:t>level is the actual software </a:t>
            </a:r>
            <a:r>
              <a:rPr lang="en-US" sz="1000" dirty="0" smtClean="0"/>
              <a:t>package - </a:t>
            </a:r>
            <a:r>
              <a:rPr lang="en-US" sz="1000" dirty="0"/>
              <a:t>Which will often be a collection of functions or functions in other things. That will be a little bit more formal because there'll be a very specific interface or API that a user has to understand. And often for a software package there'll be a level of convenience features for users, like documentation, or examples, or tutorials that may come with it, to help the user, to kind of apply the software to many different settings</a:t>
            </a:r>
            <a:endParaRPr lang="en-US" sz="1000" dirty="0" smtClean="0"/>
          </a:p>
          <a:p>
            <a:r>
              <a:rPr lang="en-US" sz="1100" dirty="0" smtClean="0"/>
              <a:t>References –</a:t>
            </a:r>
          </a:p>
          <a:p>
            <a:r>
              <a:rPr lang="en-US" sz="1100" dirty="0">
                <a:hlinkClick r:id="rId3"/>
              </a:rPr>
              <a:t>https://</a:t>
            </a:r>
            <a:r>
              <a:rPr lang="en-US" sz="1100" dirty="0" smtClean="0">
                <a:hlinkClick r:id="rId3"/>
              </a:rPr>
              <a:t>towardsdatascience.com/data-science-is-becoming-software-engineering-53e31314939a</a:t>
            </a:r>
            <a:endParaRPr lang="en-US" sz="1100" dirty="0" smtClean="0"/>
          </a:p>
          <a:p>
            <a:r>
              <a:rPr lang="en-US" sz="1100" dirty="0">
                <a:hlinkClick r:id="rId4"/>
              </a:rPr>
              <a:t>https://</a:t>
            </a:r>
            <a:r>
              <a:rPr lang="en-US" sz="1100" dirty="0" smtClean="0">
                <a:hlinkClick r:id="rId4"/>
              </a:rPr>
              <a:t>www.coursera.org/lecture/data-science-course/what-is-software-engineering-for-data-science-cmnBH</a:t>
            </a:r>
            <a:endParaRPr lang="en-US" sz="1100" dirty="0" smtClean="0"/>
          </a:p>
          <a:p>
            <a:r>
              <a:rPr lang="en-US" sz="1100" dirty="0">
                <a:hlinkClick r:id="rId5"/>
              </a:rPr>
              <a:t>https</a:t>
            </a:r>
            <a:r>
              <a:rPr lang="en-US" sz="1100" dirty="0" smtClean="0">
                <a:hlinkClick r:id="rId5"/>
              </a:rPr>
              <a:t>://</a:t>
            </a:r>
            <a:r>
              <a:rPr lang="en-US" sz="1100" dirty="0">
                <a:hlinkClick r:id="rId5"/>
              </a:rPr>
              <a:t>careerkarma.com/blog/data-science-vs-software-engineering/</a:t>
            </a:r>
            <a:endParaRPr lang="en-US" sz="1100" dirty="0"/>
          </a:p>
        </p:txBody>
      </p:sp>
      <p:sp>
        <p:nvSpPr>
          <p:cNvPr id="3" name="Content Placeholder 2"/>
          <p:cNvSpPr>
            <a:spLocks noGrp="1"/>
          </p:cNvSpPr>
          <p:nvPr>
            <p:ph sz="quarter" idx="10"/>
          </p:nvPr>
        </p:nvSpPr>
        <p:spPr/>
        <p:txBody>
          <a:bodyPr/>
          <a:lstStyle/>
          <a:p>
            <a:r>
              <a:rPr lang="en-US" dirty="0" smtClean="0"/>
              <a:t>Software Engineering for Data Science 1/</a:t>
            </a:r>
            <a:endParaRPr lang="en-US" dirty="0"/>
          </a:p>
        </p:txBody>
      </p:sp>
    </p:spTree>
    <p:extLst>
      <p:ext uri="{BB962C8B-B14F-4D97-AF65-F5344CB8AC3E}">
        <p14:creationId xmlns:p14="http://schemas.microsoft.com/office/powerpoint/2010/main" val="1352639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Arial" panose="020B0604020202020204" pitchFamily="34" charset="0"/>
              <a:buChar char="•"/>
            </a:pPr>
            <a:r>
              <a:rPr lang="en-US" dirty="0" smtClean="0"/>
              <a:t>Software Engineering was historically considered a different </a:t>
            </a:r>
            <a:r>
              <a:rPr lang="en-US" dirty="0"/>
              <a:t>highly technical </a:t>
            </a:r>
            <a:r>
              <a:rPr lang="en-US" dirty="0" smtClean="0"/>
              <a:t>field as compared to Data Science, </a:t>
            </a:r>
            <a:r>
              <a:rPr lang="en-US" dirty="0"/>
              <a:t>and while both have similar skill sets, there are big differences in the ways in which these skills are usually applied. </a:t>
            </a:r>
            <a:endParaRPr lang="en-US" dirty="0" smtClean="0"/>
          </a:p>
          <a:p>
            <a:pPr lvl="1">
              <a:buFont typeface="Arial" panose="020B0604020202020204" pitchFamily="34" charset="0"/>
              <a:buChar char="•"/>
            </a:pPr>
            <a:r>
              <a:rPr lang="en-US" b="1" dirty="0" smtClean="0"/>
              <a:t>Differ in Methodologies </a:t>
            </a:r>
            <a:r>
              <a:rPr lang="en-US" dirty="0" smtClean="0"/>
              <a:t>– SDLC, Data Science Project Process (will study in session 2/3)</a:t>
            </a:r>
          </a:p>
          <a:p>
            <a:pPr lvl="1">
              <a:buFont typeface="Arial" panose="020B0604020202020204" pitchFamily="34" charset="0"/>
              <a:buChar char="•"/>
            </a:pPr>
            <a:r>
              <a:rPr lang="en-US" b="1" dirty="0" smtClean="0"/>
              <a:t>Differ in Objectives </a:t>
            </a:r>
            <a:r>
              <a:rPr lang="en-US" dirty="0" smtClean="0"/>
              <a:t>- Data </a:t>
            </a:r>
            <a:r>
              <a:rPr lang="en-US" dirty="0"/>
              <a:t>science tends to be much more about analysis </a:t>
            </a:r>
            <a:r>
              <a:rPr lang="en-US" dirty="0" smtClean="0"/>
              <a:t>of data in practice to solve a business objective, </a:t>
            </a:r>
            <a:r>
              <a:rPr lang="en-US" dirty="0"/>
              <a:t>with some aspects of programming and development thrown in. Software engineering, on the other hand, tends to focus on creating systems and software that is user-friendly and that serves a </a:t>
            </a:r>
            <a:r>
              <a:rPr lang="en-US" dirty="0" smtClean="0"/>
              <a:t>specific </a:t>
            </a:r>
            <a:r>
              <a:rPr lang="en-US" dirty="0"/>
              <a:t>purpose</a:t>
            </a:r>
            <a:r>
              <a:rPr lang="en-US" dirty="0" smtClean="0"/>
              <a:t>.</a:t>
            </a:r>
          </a:p>
          <a:p>
            <a:pPr lvl="1">
              <a:buFont typeface="Arial" panose="020B0604020202020204" pitchFamily="34" charset="0"/>
              <a:buChar char="•"/>
            </a:pPr>
            <a:r>
              <a:rPr lang="en-US" b="1" dirty="0"/>
              <a:t>Differ </a:t>
            </a:r>
            <a:r>
              <a:rPr lang="en-US" b="1" dirty="0" smtClean="0"/>
              <a:t>in Approaches </a:t>
            </a:r>
            <a:r>
              <a:rPr lang="en-US" dirty="0"/>
              <a:t>- Data science is a very process-oriented field. Its practitioners ingest and analyze data sets in order to better understand a problem and arrive at a </a:t>
            </a:r>
            <a:r>
              <a:rPr lang="en-US" dirty="0" smtClean="0"/>
              <a:t>solution. Software </a:t>
            </a:r>
            <a:r>
              <a:rPr lang="en-US" dirty="0"/>
              <a:t>engineering, on the other hand, is more likely to approach tasks with existing frameworks and methodologies. </a:t>
            </a:r>
            <a:endParaRPr lang="en-US" dirty="0" smtClean="0"/>
          </a:p>
          <a:p>
            <a:pPr lvl="1">
              <a:buFont typeface="Arial" panose="020B0604020202020204" pitchFamily="34" charset="0"/>
              <a:buChar char="•"/>
            </a:pPr>
            <a:r>
              <a:rPr lang="en-US" b="1" dirty="0" smtClean="0"/>
              <a:t>Differ in Tools </a:t>
            </a:r>
            <a:r>
              <a:rPr lang="en-US" dirty="0" smtClean="0"/>
              <a:t>- </a:t>
            </a:r>
            <a:r>
              <a:rPr lang="en-US" dirty="0"/>
              <a:t>A data scientist’s wheelhouse contains tools for data analytics, data visualization, working with databases, machine learning, and predictive modeling</a:t>
            </a:r>
            <a:r>
              <a:rPr lang="en-US" dirty="0" smtClean="0"/>
              <a:t>.</a:t>
            </a:r>
            <a:r>
              <a:rPr lang="en-US" dirty="0"/>
              <a:t> using Amazon S3, MongoDB, Hadoop, MySQL, </a:t>
            </a:r>
            <a:r>
              <a:rPr lang="en-US" dirty="0" err="1"/>
              <a:t>Postgresql</a:t>
            </a:r>
            <a:r>
              <a:rPr lang="en-US" dirty="0"/>
              <a:t>, or something similar. For model building, there’s a good chance they’ll be working with </a:t>
            </a:r>
            <a:r>
              <a:rPr lang="en-US" dirty="0" err="1"/>
              <a:t>Statsmodels</a:t>
            </a:r>
            <a:r>
              <a:rPr lang="en-US" dirty="0"/>
              <a:t> or </a:t>
            </a:r>
            <a:r>
              <a:rPr lang="en-US" dirty="0" err="1"/>
              <a:t>Scikit</a:t>
            </a:r>
            <a:r>
              <a:rPr lang="en-US" dirty="0"/>
              <a:t>-learn. Distributed processing of big data requires Apache Spark</a:t>
            </a:r>
            <a:r>
              <a:rPr lang="en-US" dirty="0" smtClean="0"/>
              <a:t>. </a:t>
            </a:r>
            <a:r>
              <a:rPr lang="en-US" dirty="0"/>
              <a:t>A software engineer utilizes tools for software design and analysis, software testing, programming languages, web application tools, and much more.</a:t>
            </a:r>
            <a:endParaRPr lang="en-US" dirty="0" smtClean="0"/>
          </a:p>
          <a:p>
            <a:pPr lvl="2"/>
            <a:endParaRPr lang="en-US" dirty="0"/>
          </a:p>
        </p:txBody>
      </p:sp>
      <p:sp>
        <p:nvSpPr>
          <p:cNvPr id="3" name="Content Placeholder 2"/>
          <p:cNvSpPr>
            <a:spLocks noGrp="1"/>
          </p:cNvSpPr>
          <p:nvPr>
            <p:ph sz="quarter" idx="10"/>
          </p:nvPr>
        </p:nvSpPr>
        <p:spPr/>
        <p:txBody>
          <a:bodyPr/>
          <a:lstStyle/>
          <a:p>
            <a:r>
              <a:rPr lang="en-US" dirty="0"/>
              <a:t>Software Engineering for Data Science </a:t>
            </a:r>
            <a:r>
              <a:rPr lang="en-US" dirty="0" smtClean="0"/>
              <a:t>2/</a:t>
            </a:r>
            <a:endParaRPr lang="en-US" dirty="0"/>
          </a:p>
        </p:txBody>
      </p:sp>
    </p:spTree>
    <p:extLst>
      <p:ext uri="{BB962C8B-B14F-4D97-AF65-F5344CB8AC3E}">
        <p14:creationId xmlns:p14="http://schemas.microsoft.com/office/powerpoint/2010/main" val="1636189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059363"/>
          </a:xfrm>
        </p:spPr>
        <p:txBody>
          <a:bodyPr>
            <a:noAutofit/>
          </a:bodyPr>
          <a:lstStyle/>
          <a:p>
            <a:r>
              <a:rPr lang="en-US" sz="1800" b="1" dirty="0"/>
              <a:t>Data science is becoming software engineering</a:t>
            </a:r>
          </a:p>
          <a:p>
            <a:pPr>
              <a:buFont typeface="Arial" panose="020B0604020202020204" pitchFamily="34" charset="0"/>
              <a:buChar char="•"/>
            </a:pPr>
            <a:r>
              <a:rPr lang="en-US" sz="1800" dirty="0"/>
              <a:t>I</a:t>
            </a:r>
            <a:r>
              <a:rPr lang="en-US" sz="1800" dirty="0" smtClean="0"/>
              <a:t>n </a:t>
            </a:r>
            <a:r>
              <a:rPr lang="en-US" sz="1800" dirty="0"/>
              <a:t>data science over the last few years, perhaps the most significant and hardest to ignore has been the increased focus on deployment and </a:t>
            </a:r>
            <a:r>
              <a:rPr lang="en-US" sz="1800" dirty="0" smtClean="0"/>
              <a:t>productionization </a:t>
            </a:r>
            <a:r>
              <a:rPr lang="en-US" sz="1800" dirty="0"/>
              <a:t>of models</a:t>
            </a:r>
            <a:r>
              <a:rPr lang="en-US" sz="1800" dirty="0" smtClean="0"/>
              <a:t>.</a:t>
            </a:r>
          </a:p>
          <a:p>
            <a:pPr lvl="1">
              <a:buFont typeface="Arial" panose="020B0604020202020204" pitchFamily="34" charset="0"/>
              <a:buChar char="•"/>
            </a:pPr>
            <a:r>
              <a:rPr lang="en-US" sz="1200" dirty="0"/>
              <a:t>The skill sets of software engineers and data scientists are converging, at least when it comes to product-facing data science applications, like building recommender systems. Data scientists are being asked to take care of deployment and productionization, and software engineers are being asked to expand their skill set to include modeling</a:t>
            </a:r>
            <a:r>
              <a:rPr lang="en-US" sz="1200" dirty="0" smtClean="0"/>
              <a:t>.</a:t>
            </a:r>
          </a:p>
          <a:p>
            <a:pPr>
              <a:buFont typeface="Arial" panose="020B0604020202020204" pitchFamily="34" charset="0"/>
              <a:buChar char="•"/>
            </a:pPr>
            <a:r>
              <a:rPr lang="en-US" sz="1800" dirty="0"/>
              <a:t>Historically, data science and software engineering weren’t nearly as closely integrated as they are </a:t>
            </a:r>
            <a:r>
              <a:rPr lang="en-US" sz="1800" dirty="0" smtClean="0"/>
              <a:t>today. </a:t>
            </a:r>
          </a:p>
          <a:p>
            <a:pPr lvl="1">
              <a:buFont typeface="Arial" panose="020B0604020202020204" pitchFamily="34" charset="0"/>
              <a:buChar char="•"/>
            </a:pPr>
            <a:r>
              <a:rPr lang="en-US" sz="1200" dirty="0" smtClean="0"/>
              <a:t>Feature Engineering which was manually done in machine learning approaches by data scientists; that is being automatically done by Deep Learning models coded in SWs (</a:t>
            </a:r>
            <a:r>
              <a:rPr lang="en-US" sz="1200" dirty="0" err="1" smtClean="0"/>
              <a:t>Tensorflow</a:t>
            </a:r>
            <a:r>
              <a:rPr lang="en-US" sz="1200" dirty="0" smtClean="0"/>
              <a:t>, </a:t>
            </a:r>
            <a:r>
              <a:rPr lang="en-US" sz="1200" dirty="0" err="1" smtClean="0"/>
              <a:t>Pytorch</a:t>
            </a:r>
            <a:r>
              <a:rPr lang="en-US" sz="1200" dirty="0" smtClean="0"/>
              <a:t> libraries)</a:t>
            </a:r>
          </a:p>
          <a:p>
            <a:pPr lvl="1">
              <a:buFont typeface="Arial" panose="020B0604020202020204" pitchFamily="34" charset="0"/>
              <a:buChar char="•"/>
            </a:pPr>
            <a:r>
              <a:rPr lang="en-US" sz="1200" dirty="0" smtClean="0"/>
              <a:t>One </a:t>
            </a:r>
            <a:r>
              <a:rPr lang="en-US" sz="1200" dirty="0"/>
              <a:t>aspect of data science that’s often over-emphasized is model tuning. It’s very rare that your focus as a data scientist will be on making a model 1% better; typically it’s much more important to get a “good enough” model out the door and in front of users, which is why software engineering and deployment skills are increasingly growing in </a:t>
            </a:r>
            <a:r>
              <a:rPr lang="en-US" sz="1200" dirty="0" smtClean="0"/>
              <a:t>importance </a:t>
            </a:r>
            <a:r>
              <a:rPr lang="en-US" sz="1200" dirty="0"/>
              <a:t>over model tuning</a:t>
            </a:r>
            <a:r>
              <a:rPr lang="en-US" sz="1200" dirty="0" smtClean="0"/>
              <a:t>.</a:t>
            </a:r>
          </a:p>
          <a:p>
            <a:pPr>
              <a:buFont typeface="Arial" panose="020B0604020202020204" pitchFamily="34" charset="0"/>
              <a:buChar char="•"/>
            </a:pPr>
            <a:r>
              <a:rPr lang="en-US" sz="1800" dirty="0" smtClean="0"/>
              <a:t>2 Types of Data Science Projects</a:t>
            </a:r>
          </a:p>
          <a:p>
            <a:pPr lvl="1">
              <a:buFont typeface="Arial" panose="020B0604020202020204" pitchFamily="34" charset="0"/>
              <a:buChar char="•"/>
            </a:pPr>
            <a:r>
              <a:rPr lang="en-US" sz="1200" dirty="0" smtClean="0"/>
              <a:t>Building Data science process libraries, models, frameworks, creating algorithms</a:t>
            </a:r>
          </a:p>
          <a:p>
            <a:pPr lvl="1">
              <a:buFont typeface="Arial" panose="020B0604020202020204" pitchFamily="34" charset="0"/>
              <a:buChar char="•"/>
            </a:pPr>
            <a:r>
              <a:rPr lang="en-US" sz="1200" dirty="0" smtClean="0"/>
              <a:t>Building Services &amp; products that use </a:t>
            </a:r>
            <a:r>
              <a:rPr lang="en-US" sz="1200" dirty="0"/>
              <a:t>Data science </a:t>
            </a:r>
            <a:r>
              <a:rPr lang="en-US" sz="1200" dirty="0" smtClean="0"/>
              <a:t>libraries&amp; solve a business problem</a:t>
            </a:r>
            <a:endParaRPr lang="en-US" sz="1200" dirty="0"/>
          </a:p>
        </p:txBody>
      </p:sp>
      <p:sp>
        <p:nvSpPr>
          <p:cNvPr id="3" name="Content Placeholder 2"/>
          <p:cNvSpPr>
            <a:spLocks noGrp="1"/>
          </p:cNvSpPr>
          <p:nvPr>
            <p:ph sz="quarter" idx="10"/>
          </p:nvPr>
        </p:nvSpPr>
        <p:spPr/>
        <p:txBody>
          <a:bodyPr/>
          <a:lstStyle/>
          <a:p>
            <a:r>
              <a:rPr lang="en-US" dirty="0"/>
              <a:t>Software Engineering for Data Science </a:t>
            </a:r>
            <a:r>
              <a:rPr lang="en-US" dirty="0" smtClean="0"/>
              <a:t>3/</a:t>
            </a:r>
            <a:endParaRPr lang="en-US" dirty="0"/>
          </a:p>
        </p:txBody>
      </p:sp>
    </p:spTree>
    <p:extLst>
      <p:ext uri="{BB962C8B-B14F-4D97-AF65-F5344CB8AC3E}">
        <p14:creationId xmlns:p14="http://schemas.microsoft.com/office/powerpoint/2010/main" val="2665357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Skills Venn diagram</a:t>
            </a:r>
            <a:endParaRPr lang="en-US" dirty="0"/>
          </a:p>
        </p:txBody>
      </p:sp>
      <p:pic>
        <p:nvPicPr>
          <p:cNvPr id="1026" name="Picture 2" descr="Data Scientists, Data Engineers, Software Engineers: Th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3975" y="150415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23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457200" indent="-457200">
              <a:buAutoNum type="arabicPeriod"/>
            </a:pPr>
            <a:r>
              <a:rPr lang="en-US" sz="2000" dirty="0" smtClean="0"/>
              <a:t>Programming Languages -R, Python, SQL, </a:t>
            </a:r>
            <a:r>
              <a:rPr lang="en-US" sz="2000" dirty="0" err="1" smtClean="0"/>
              <a:t>Matlab</a:t>
            </a:r>
            <a:endParaRPr lang="en-US" sz="2000" dirty="0" smtClean="0"/>
          </a:p>
          <a:p>
            <a:pPr marL="457200" indent="-457200">
              <a:buFont typeface="Arial" pitchFamily="34" charset="0"/>
              <a:buAutoNum type="arabicPeriod"/>
            </a:pPr>
            <a:r>
              <a:rPr lang="en-US" sz="2000" dirty="0" smtClean="0"/>
              <a:t>Data Science Libraries/ frameworks – </a:t>
            </a:r>
            <a:r>
              <a:rPr lang="en-US" sz="2000" dirty="0" err="1" smtClean="0"/>
              <a:t>Tensorflow</a:t>
            </a:r>
            <a:r>
              <a:rPr lang="en-US" sz="2000" dirty="0" smtClean="0"/>
              <a:t>, </a:t>
            </a:r>
            <a:r>
              <a:rPr lang="en-US" sz="2000" dirty="0" err="1" smtClean="0"/>
              <a:t>Pytorch</a:t>
            </a:r>
            <a:r>
              <a:rPr lang="en-US" sz="2000" dirty="0" smtClean="0"/>
              <a:t>, </a:t>
            </a:r>
            <a:r>
              <a:rPr lang="en-US" sz="2000" dirty="0" err="1" smtClean="0">
                <a:hlinkClick r:id="rId2"/>
              </a:rPr>
              <a:t>Scikit</a:t>
            </a:r>
            <a:r>
              <a:rPr lang="en-US" sz="2000" dirty="0" smtClean="0">
                <a:hlinkClick r:id="rId2"/>
              </a:rPr>
              <a:t>-learn</a:t>
            </a:r>
            <a:r>
              <a:rPr lang="en-US" sz="2000" dirty="0" smtClean="0"/>
              <a:t>, </a:t>
            </a:r>
            <a:r>
              <a:rPr lang="en-US" sz="2000" dirty="0" err="1" smtClean="0"/>
              <a:t>plotlib</a:t>
            </a:r>
            <a:endParaRPr lang="en-US" sz="2000" dirty="0" smtClean="0"/>
          </a:p>
          <a:p>
            <a:pPr marL="457200" indent="-457200">
              <a:buFont typeface="Arial" pitchFamily="34" charset="0"/>
              <a:buAutoNum type="arabicPeriod"/>
            </a:pPr>
            <a:r>
              <a:rPr lang="en-US" sz="2000" dirty="0" smtClean="0"/>
              <a:t>Data Handling Tools – RDBMS ( MYSQL, </a:t>
            </a:r>
            <a:r>
              <a:rPr lang="en-US" sz="2000" dirty="0" err="1" smtClean="0"/>
              <a:t>PostGres</a:t>
            </a:r>
            <a:r>
              <a:rPr lang="en-US" sz="2000" dirty="0" smtClean="0"/>
              <a:t>, Microsoft SQL Server, Oracle DB), NOSQL DB(MongoDB, Cassandra, HBASE), Big Data Technologies (HADOOP, SPARK, HIVE)</a:t>
            </a:r>
          </a:p>
          <a:p>
            <a:pPr marL="457200" indent="-457200">
              <a:buFont typeface="Arial" pitchFamily="34" charset="0"/>
              <a:buAutoNum type="arabicPeriod"/>
            </a:pPr>
            <a:r>
              <a:rPr lang="en-US" sz="2000" dirty="0" smtClean="0"/>
              <a:t>Analytics </a:t>
            </a:r>
            <a:r>
              <a:rPr lang="en-US" sz="2000" dirty="0"/>
              <a:t>Modelling Tools – SAS, SPSS, Cloud-Based AI/ML Interfaces (AWS, GCP, Azure)</a:t>
            </a:r>
          </a:p>
          <a:p>
            <a:endParaRPr lang="en-US" sz="2000" dirty="0" smtClean="0"/>
          </a:p>
          <a:p>
            <a:r>
              <a:rPr lang="en-US" sz="2000" dirty="0" smtClean="0"/>
              <a:t>Reference</a:t>
            </a:r>
          </a:p>
          <a:p>
            <a:r>
              <a:rPr lang="en-US" sz="2000" dirty="0">
                <a:hlinkClick r:id="rId3"/>
              </a:rPr>
              <a:t>https://www.coursera.org/learn/data-scientists-tools</a:t>
            </a:r>
            <a:endParaRPr lang="en-US" sz="2000" dirty="0"/>
          </a:p>
        </p:txBody>
      </p:sp>
      <p:sp>
        <p:nvSpPr>
          <p:cNvPr id="3" name="Content Placeholder 2"/>
          <p:cNvSpPr>
            <a:spLocks noGrp="1"/>
          </p:cNvSpPr>
          <p:nvPr>
            <p:ph sz="quarter" idx="10"/>
          </p:nvPr>
        </p:nvSpPr>
        <p:spPr/>
        <p:txBody>
          <a:bodyPr/>
          <a:lstStyle/>
          <a:p>
            <a:r>
              <a:rPr lang="en-US" dirty="0" smtClean="0"/>
              <a:t>Data Scientist Toolbox</a:t>
            </a:r>
            <a:endParaRPr lang="en-US" dirty="0"/>
          </a:p>
        </p:txBody>
      </p:sp>
    </p:spTree>
    <p:extLst>
      <p:ext uri="{BB962C8B-B14F-4D97-AF65-F5344CB8AC3E}">
        <p14:creationId xmlns:p14="http://schemas.microsoft.com/office/powerpoint/2010/main" val="8475534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5135563"/>
          </a:xfrm>
        </p:spPr>
        <p:txBody>
          <a:bodyPr>
            <a:noAutofit/>
          </a:bodyPr>
          <a:lstStyle/>
          <a:p>
            <a:r>
              <a:rPr lang="en-US" sz="1800" dirty="0" smtClean="0"/>
              <a:t>Ethics for different stages in Data Science projects –</a:t>
            </a:r>
          </a:p>
          <a:p>
            <a:pPr marL="457200" indent="-457200">
              <a:buFont typeface="+mj-lt"/>
              <a:buAutoNum type="arabicPeriod"/>
            </a:pPr>
            <a:r>
              <a:rPr lang="en-US" sz="1800" dirty="0" smtClean="0"/>
              <a:t>Project Selection &amp; Scoping - Is </a:t>
            </a:r>
            <a:r>
              <a:rPr lang="en-US" sz="1800" dirty="0"/>
              <a:t>data science the right tool for the </a:t>
            </a:r>
            <a:r>
              <a:rPr lang="en-US" sz="1800" dirty="0" smtClean="0"/>
              <a:t>job/problem being solved?</a:t>
            </a:r>
            <a:r>
              <a:rPr lang="en-US" sz="1800" dirty="0"/>
              <a:t> </a:t>
            </a:r>
            <a:endParaRPr lang="en-US" sz="1800" dirty="0" smtClean="0"/>
          </a:p>
          <a:p>
            <a:pPr marL="685800" lvl="1"/>
            <a:r>
              <a:rPr lang="en-US" sz="1200" dirty="0" smtClean="0"/>
              <a:t>Pursuing </a:t>
            </a:r>
            <a:r>
              <a:rPr lang="en-US" sz="1200" dirty="0"/>
              <a:t>a data science project can mean pulling resources away from other initiatives that could have a greater impact</a:t>
            </a:r>
            <a:r>
              <a:rPr lang="en-US" sz="1200" dirty="0" smtClean="0"/>
              <a:t>.</a:t>
            </a:r>
            <a:r>
              <a:rPr lang="en-US" sz="1200" dirty="0"/>
              <a:t> </a:t>
            </a:r>
            <a:r>
              <a:rPr lang="en-US" sz="1200" dirty="0" smtClean="0"/>
              <a:t>It’s </a:t>
            </a:r>
            <a:r>
              <a:rPr lang="en-US" sz="1200" dirty="0"/>
              <a:t>important to recognize when this is not the case and resources are better directed elsewhere</a:t>
            </a:r>
            <a:r>
              <a:rPr lang="en-US" sz="1200" dirty="0" smtClean="0"/>
              <a:t>.</a:t>
            </a:r>
          </a:p>
          <a:p>
            <a:pPr marL="457200" indent="-457200">
              <a:buFont typeface="+mj-lt"/>
              <a:buAutoNum type="arabicPeriod"/>
            </a:pPr>
            <a:r>
              <a:rPr lang="en-US" sz="1800" dirty="0" smtClean="0"/>
              <a:t>Building the Team - </a:t>
            </a:r>
            <a:r>
              <a:rPr lang="en-US" sz="1800" dirty="0"/>
              <a:t>Does the team include and/or consider individuals and institutions who will ultimately be affected by the tool</a:t>
            </a:r>
            <a:r>
              <a:rPr lang="en-US" sz="1800" dirty="0" smtClean="0"/>
              <a:t>?</a:t>
            </a:r>
          </a:p>
          <a:p>
            <a:pPr marL="685800" lvl="1"/>
            <a:r>
              <a:rPr lang="en-US" sz="1200" dirty="0" smtClean="0"/>
              <a:t>They </a:t>
            </a:r>
            <a:r>
              <a:rPr lang="en-US" sz="1200" dirty="0"/>
              <a:t>should engage members of their target </a:t>
            </a:r>
            <a:r>
              <a:rPr lang="en-US" sz="1200" dirty="0" smtClean="0"/>
              <a:t>communities along with data scientists</a:t>
            </a:r>
          </a:p>
          <a:p>
            <a:pPr marL="400050" indent="-457200">
              <a:buFont typeface="+mj-lt"/>
              <a:buAutoNum type="arabicPeriod"/>
            </a:pPr>
            <a:r>
              <a:rPr lang="en-US" sz="1800" dirty="0"/>
              <a:t>Data </a:t>
            </a:r>
            <a:r>
              <a:rPr lang="en-US" sz="1800" dirty="0" smtClean="0"/>
              <a:t>Collection </a:t>
            </a:r>
          </a:p>
          <a:p>
            <a:pPr marL="628650" lvl="1"/>
            <a:r>
              <a:rPr lang="en-US" sz="1200" dirty="0" smtClean="0"/>
              <a:t>Does </a:t>
            </a:r>
            <a:r>
              <a:rPr lang="en-US" sz="1200" dirty="0"/>
              <a:t>collecting data impede on anyone’s privacy? </a:t>
            </a:r>
            <a:endParaRPr lang="en-US" sz="1200" dirty="0" smtClean="0"/>
          </a:p>
          <a:p>
            <a:pPr marL="628650" lvl="1"/>
            <a:r>
              <a:rPr lang="en-US" sz="1200" dirty="0" smtClean="0"/>
              <a:t>Were </a:t>
            </a:r>
            <a:r>
              <a:rPr lang="en-US" sz="1200" dirty="0"/>
              <a:t>the systems and processes used to collect the data biased against any groups? </a:t>
            </a:r>
            <a:endParaRPr lang="en-US" sz="1200" dirty="0" smtClean="0"/>
          </a:p>
          <a:p>
            <a:pPr marL="400050" indent="-457200">
              <a:buFont typeface="+mj-lt"/>
              <a:buAutoNum type="arabicPeriod"/>
            </a:pPr>
            <a:r>
              <a:rPr lang="en-US" sz="1800" dirty="0" smtClean="0"/>
              <a:t>Data analytics </a:t>
            </a:r>
          </a:p>
          <a:p>
            <a:pPr marL="628650" lvl="1"/>
            <a:r>
              <a:rPr lang="en-US" sz="1200" dirty="0"/>
              <a:t>What bias is the team introducing? </a:t>
            </a:r>
            <a:r>
              <a:rPr lang="en-US" sz="1200" dirty="0" smtClean="0"/>
              <a:t>(dependent variable selection)</a:t>
            </a:r>
          </a:p>
          <a:p>
            <a:pPr marL="628650" lvl="1"/>
            <a:r>
              <a:rPr lang="en-US" sz="1200" dirty="0" smtClean="0"/>
              <a:t>Should </a:t>
            </a:r>
            <a:r>
              <a:rPr lang="en-US" sz="1200" dirty="0"/>
              <a:t>the team include features that could be discriminatory</a:t>
            </a:r>
            <a:r>
              <a:rPr lang="en-US" sz="1200" dirty="0" smtClean="0"/>
              <a:t>? </a:t>
            </a:r>
            <a:r>
              <a:rPr lang="en-US" sz="1200" dirty="0"/>
              <a:t>Features such as race, gender, or income </a:t>
            </a:r>
            <a:endParaRPr lang="en-US" sz="1200" dirty="0" smtClean="0"/>
          </a:p>
          <a:p>
            <a:pPr marL="628650" lvl="1"/>
            <a:r>
              <a:rPr lang="en-US" sz="1200" dirty="0"/>
              <a:t>Is the analysis sufficiently transparent? Machine learning models can be opaque, particularly around what variables are driving </a:t>
            </a:r>
            <a:r>
              <a:rPr lang="en-US" sz="1200" dirty="0" smtClean="0"/>
              <a:t>predictions</a:t>
            </a:r>
          </a:p>
          <a:p>
            <a:pPr indent="-457200">
              <a:buFont typeface="+mj-lt"/>
              <a:buAutoNum type="arabicPeriod"/>
            </a:pPr>
            <a:r>
              <a:rPr lang="en-US" sz="1800" dirty="0"/>
              <a:t>Implementation</a:t>
            </a:r>
          </a:p>
          <a:p>
            <a:pPr marL="628650" lvl="1"/>
            <a:r>
              <a:rPr lang="en-US" sz="1200" dirty="0" smtClean="0"/>
              <a:t>Are </a:t>
            </a:r>
            <a:r>
              <a:rPr lang="en-US" sz="1200" dirty="0"/>
              <a:t>the people using </a:t>
            </a:r>
            <a:r>
              <a:rPr lang="en-US" sz="1200" dirty="0" smtClean="0"/>
              <a:t>models </a:t>
            </a:r>
            <a:r>
              <a:rPr lang="en-US" sz="1200" dirty="0"/>
              <a:t>aware of its shortcomings? </a:t>
            </a:r>
            <a:endParaRPr lang="en-US" sz="1200" dirty="0" smtClean="0"/>
          </a:p>
          <a:p>
            <a:pPr marL="628650" lvl="1"/>
            <a:r>
              <a:rPr lang="en-US" sz="1200" dirty="0"/>
              <a:t>What are the consequences of not acting on false negatives (and acting on false positives)? </a:t>
            </a:r>
          </a:p>
          <a:p>
            <a:pPr marL="285750"/>
            <a:endParaRPr lang="en-US" sz="1800" dirty="0"/>
          </a:p>
        </p:txBody>
      </p:sp>
      <p:sp>
        <p:nvSpPr>
          <p:cNvPr id="3" name="Content Placeholder 2"/>
          <p:cNvSpPr>
            <a:spLocks noGrp="1"/>
          </p:cNvSpPr>
          <p:nvPr>
            <p:ph sz="quarter" idx="10"/>
          </p:nvPr>
        </p:nvSpPr>
        <p:spPr/>
        <p:txBody>
          <a:bodyPr/>
          <a:lstStyle/>
          <a:p>
            <a:r>
              <a:rPr lang="en-US" dirty="0" smtClean="0"/>
              <a:t>Ethics for Data Science</a:t>
            </a:r>
            <a:endParaRPr lang="en-US" dirty="0"/>
          </a:p>
        </p:txBody>
      </p:sp>
    </p:spTree>
    <p:extLst>
      <p:ext uri="{BB962C8B-B14F-4D97-AF65-F5344CB8AC3E}">
        <p14:creationId xmlns:p14="http://schemas.microsoft.com/office/powerpoint/2010/main" val="37858966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229600" cy="4906963"/>
          </a:xfrm>
        </p:spPr>
        <p:txBody>
          <a:bodyPr>
            <a:noAutofit/>
          </a:bodyPr>
          <a:lstStyle/>
          <a:p>
            <a:pPr marL="457200" indent="-457200">
              <a:buFont typeface="+mj-lt"/>
              <a:buAutoNum type="arabicPeriod"/>
            </a:pPr>
            <a:r>
              <a:rPr lang="en-US" sz="1800" dirty="0" smtClean="0"/>
              <a:t>Identifying the problem</a:t>
            </a:r>
          </a:p>
          <a:p>
            <a:pPr marL="400050" lvl="1" indent="0">
              <a:buNone/>
            </a:pPr>
            <a:r>
              <a:rPr lang="en-US" sz="1200" dirty="0"/>
              <a:t>One of the major steps in </a:t>
            </a:r>
            <a:r>
              <a:rPr lang="en-US" sz="1200" dirty="0" smtClean="0"/>
              <a:t>analyzing </a:t>
            </a:r>
            <a:r>
              <a:rPr lang="en-US" sz="1200" dirty="0"/>
              <a:t>a problem and designing a solution is to first figure out the problem properly and define each aspect of it. Many times Data scientists opt for a mechanical approach and start working on data sets and tools without a clear definition of the business problem or the client requirement.</a:t>
            </a:r>
            <a:endParaRPr lang="en-US" sz="1200" dirty="0" smtClean="0"/>
          </a:p>
          <a:p>
            <a:pPr marL="457200" indent="-457200">
              <a:buFont typeface="+mj-lt"/>
              <a:buAutoNum type="arabicPeriod"/>
            </a:pPr>
            <a:r>
              <a:rPr lang="en-US" sz="1800" dirty="0" smtClean="0"/>
              <a:t>Access to right data – Data quantity</a:t>
            </a:r>
          </a:p>
          <a:p>
            <a:pPr marL="400050" lvl="1" indent="0">
              <a:buNone/>
            </a:pPr>
            <a:r>
              <a:rPr lang="en-US" sz="1200" dirty="0"/>
              <a:t>For right analysis, it is very important to lay the hands on the right kind of data. Gaining access to a variety of data in the most appropriate format is quite difficult as well as time-consuming. There could be issues ranging from hidden data, insufficient volume of data or less variety in the kind of data. Data could be spread unevenly across various lines of business so getting permission to access that data can also pose a challenge.</a:t>
            </a:r>
            <a:endParaRPr lang="en-US" sz="1200" dirty="0" smtClean="0"/>
          </a:p>
          <a:p>
            <a:pPr marL="457200" indent="-457200">
              <a:buFont typeface="+mj-lt"/>
              <a:buAutoNum type="arabicPeriod"/>
            </a:pPr>
            <a:r>
              <a:rPr lang="en-US" sz="1800" dirty="0" smtClean="0"/>
              <a:t>Data Cleansing – Data quality</a:t>
            </a:r>
          </a:p>
          <a:p>
            <a:pPr marL="400050" lvl="1" indent="0">
              <a:buNone/>
            </a:pPr>
            <a:r>
              <a:rPr lang="en-US" sz="1200" dirty="0"/>
              <a:t>According to a study by MIT, Big Data has begun to cost companies up to 25% of possible revenue because cleansing bad data is eroding operating expenses. </a:t>
            </a:r>
            <a:endParaRPr lang="en-US" sz="1200" dirty="0" smtClean="0"/>
          </a:p>
          <a:p>
            <a:pPr marL="457200" indent="-457200">
              <a:buFont typeface="+mj-lt"/>
              <a:buAutoNum type="arabicPeriod"/>
            </a:pPr>
            <a:r>
              <a:rPr lang="en-US" sz="1800" dirty="0" smtClean="0"/>
              <a:t>Lack of domain expertise </a:t>
            </a:r>
          </a:p>
          <a:p>
            <a:pPr marL="400050" lvl="1" indent="0">
              <a:buNone/>
            </a:pPr>
            <a:r>
              <a:rPr lang="en-US" sz="1200" dirty="0"/>
              <a:t>Data Scientists also need to have sound domain knowledge and gain subject matter expertise. One of the biggest challenges faced by data scientists is to apply domain knowledge to business solutions. Data scientists are a bridge between the IT department and the top management. </a:t>
            </a:r>
            <a:endParaRPr lang="en-US" sz="1200" dirty="0" smtClean="0"/>
          </a:p>
          <a:p>
            <a:pPr marL="457200" indent="-457200">
              <a:buFont typeface="+mj-lt"/>
              <a:buAutoNum type="arabicPeriod"/>
            </a:pPr>
            <a:r>
              <a:rPr lang="en-US" sz="1800" dirty="0" smtClean="0"/>
              <a:t>Data security issues</a:t>
            </a:r>
          </a:p>
          <a:p>
            <a:pPr marL="400050" lvl="1" indent="0">
              <a:buNone/>
            </a:pPr>
            <a:r>
              <a:rPr lang="en-US" sz="1200" dirty="0"/>
              <a:t>Since data is extracted through a lot of interconnected channels, social media as well as other nodes, there is increased vulnerability of hacker attacks. Due to the confidentiality element of data, Data scientists are facing obstacles in data extraction, usage, building models or algorithms. The process of obtaining consent from users is causing a major delay in turnaround time and cost overruns.</a:t>
            </a:r>
            <a:endParaRPr lang="en-US" sz="1200" dirty="0" smtClean="0"/>
          </a:p>
          <a:p>
            <a:pPr marL="457200" indent="-457200">
              <a:buFont typeface="+mj-lt"/>
              <a:buAutoNum type="arabicPeriod"/>
            </a:pPr>
            <a:endParaRPr lang="en-US" sz="1800" dirty="0"/>
          </a:p>
        </p:txBody>
      </p:sp>
      <p:sp>
        <p:nvSpPr>
          <p:cNvPr id="3" name="Content Placeholder 2"/>
          <p:cNvSpPr>
            <a:spLocks noGrp="1"/>
          </p:cNvSpPr>
          <p:nvPr>
            <p:ph sz="quarter" idx="10"/>
          </p:nvPr>
        </p:nvSpPr>
        <p:spPr/>
        <p:txBody>
          <a:bodyPr/>
          <a:lstStyle/>
          <a:p>
            <a:r>
              <a:rPr lang="en-US" dirty="0" smtClean="0"/>
              <a:t>Data Science Challenges/ Concerns </a:t>
            </a:r>
            <a:endParaRPr lang="en-US" dirty="0"/>
          </a:p>
        </p:txBody>
      </p:sp>
    </p:spTree>
    <p:extLst>
      <p:ext uri="{BB962C8B-B14F-4D97-AF65-F5344CB8AC3E}">
        <p14:creationId xmlns:p14="http://schemas.microsoft.com/office/powerpoint/2010/main" val="2919916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Font typeface="Wingdings" panose="05000000000000000000" pitchFamily="2" charset="2"/>
              <a:buChar char="§"/>
            </a:pPr>
            <a:r>
              <a:rPr lang="en-US" dirty="0"/>
              <a:t>Data collection </a:t>
            </a:r>
          </a:p>
          <a:p>
            <a:pPr lvl="1">
              <a:buFont typeface="Wingdings" panose="05000000000000000000" pitchFamily="2" charset="2"/>
              <a:buChar char="§"/>
            </a:pPr>
            <a:r>
              <a:rPr lang="en-US" dirty="0">
                <a:hlinkClick r:id="rId2"/>
              </a:rPr>
              <a:t>https://www.slideshare.net/priyansakthi/methods-of-data-collection-16037781</a:t>
            </a:r>
            <a:r>
              <a:rPr lang="en-US" dirty="0"/>
              <a:t>; </a:t>
            </a:r>
          </a:p>
          <a:p>
            <a:pPr lvl="1">
              <a:buFont typeface="Wingdings" panose="05000000000000000000" pitchFamily="2" charset="2"/>
              <a:buChar char="§"/>
            </a:pPr>
            <a:r>
              <a:rPr lang="en-US" dirty="0">
                <a:hlinkClick r:id="rId3"/>
              </a:rPr>
              <a:t>https://research-methodology.net/research-methods/quantitative-research/</a:t>
            </a:r>
            <a:r>
              <a:rPr lang="en-US" dirty="0"/>
              <a:t>; </a:t>
            </a:r>
          </a:p>
          <a:p>
            <a:pPr lvl="1">
              <a:buFont typeface="Wingdings" panose="05000000000000000000" pitchFamily="2" charset="2"/>
              <a:buChar char="§"/>
            </a:pPr>
            <a:r>
              <a:rPr lang="en-US" dirty="0">
                <a:hlinkClick r:id="rId4"/>
              </a:rPr>
              <a:t>https://cyfar.org/data-collection-techniques</a:t>
            </a:r>
            <a:endParaRPr lang="en-US" dirty="0"/>
          </a:p>
          <a:p>
            <a:pPr>
              <a:buFont typeface="Wingdings" panose="05000000000000000000" pitchFamily="2" charset="2"/>
              <a:buChar char="§"/>
            </a:pPr>
            <a:r>
              <a:rPr lang="en-US" dirty="0"/>
              <a:t>Data Management</a:t>
            </a:r>
          </a:p>
          <a:p>
            <a:pPr lvl="1">
              <a:buFont typeface="Wingdings" panose="05000000000000000000" pitchFamily="2" charset="2"/>
              <a:buChar char="§"/>
            </a:pPr>
            <a:r>
              <a:rPr lang="en-US" dirty="0">
                <a:hlinkClick r:id="rId5"/>
              </a:rPr>
              <a:t>https://</a:t>
            </a:r>
            <a:r>
              <a:rPr lang="en-US" dirty="0" smtClean="0">
                <a:hlinkClick r:id="rId5"/>
              </a:rPr>
              <a:t>searchsqlserver.techtarget.com/definition/database-management-system</a:t>
            </a:r>
            <a:endParaRPr lang="en-US" dirty="0" smtClean="0"/>
          </a:p>
          <a:p>
            <a:pPr lvl="1">
              <a:buFont typeface="Wingdings" panose="05000000000000000000" pitchFamily="2" charset="2"/>
              <a:buChar char="§"/>
            </a:pPr>
            <a:r>
              <a:rPr lang="en-US" dirty="0">
                <a:hlinkClick r:id="rId6"/>
              </a:rPr>
              <a:t>https://www.stoodnt.com/blog/data-engineer-vs-data-scientist</a:t>
            </a:r>
            <a:r>
              <a:rPr lang="en-US" dirty="0" smtClean="0">
                <a:hlinkClick r:id="rId6"/>
              </a:rPr>
              <a:t>/</a:t>
            </a:r>
            <a:endParaRPr lang="en-US" dirty="0" smtClean="0"/>
          </a:p>
          <a:p>
            <a:pPr lvl="1">
              <a:buFont typeface="Wingdings" panose="05000000000000000000" pitchFamily="2" charset="2"/>
              <a:buChar char="§"/>
            </a:pPr>
            <a:r>
              <a:rPr lang="en-US" dirty="0">
                <a:hlinkClick r:id="rId7"/>
              </a:rPr>
              <a:t>https://www.dataspace.com/big-data-strategy/so-what-is-the-difference-between-a-programmer-and-a-data-scientist/</a:t>
            </a:r>
            <a:endParaRPr lang="en-US" dirty="0"/>
          </a:p>
          <a:p>
            <a:pPr>
              <a:buFont typeface="Wingdings" panose="05000000000000000000" pitchFamily="2" charset="2"/>
              <a:buChar char="§"/>
            </a:pPr>
            <a:r>
              <a:rPr lang="en-US" dirty="0"/>
              <a:t>Data Preparation</a:t>
            </a:r>
          </a:p>
          <a:p>
            <a:pPr lvl="1">
              <a:buFont typeface="Wingdings" panose="05000000000000000000" pitchFamily="2" charset="2"/>
              <a:buChar char="§"/>
            </a:pPr>
            <a:r>
              <a:rPr lang="en-US" dirty="0">
                <a:hlinkClick r:id="rId8"/>
              </a:rPr>
              <a:t>https://searchbusinessanalytics.techtarget.com/definition/data-preparation</a:t>
            </a:r>
            <a:endParaRPr lang="en-US" dirty="0"/>
          </a:p>
          <a:p>
            <a:pPr lvl="1">
              <a:buFont typeface="Wingdings" panose="05000000000000000000" pitchFamily="2" charset="2"/>
              <a:buChar char="§"/>
            </a:pPr>
            <a:r>
              <a:rPr lang="en-US" dirty="0">
                <a:hlinkClick r:id="rId9"/>
              </a:rPr>
              <a:t>https://www.dataquest.io/blog/python-vs-r/</a:t>
            </a:r>
            <a:endParaRPr lang="en-US" dirty="0"/>
          </a:p>
          <a:p>
            <a:pPr lvl="1">
              <a:buFont typeface="Wingdings" panose="05000000000000000000" pitchFamily="2" charset="2"/>
              <a:buChar char="§"/>
            </a:pPr>
            <a:r>
              <a:rPr lang="en-US" dirty="0">
                <a:hlinkClick r:id="rId10"/>
              </a:rPr>
              <a:t>https://</a:t>
            </a:r>
            <a:r>
              <a:rPr lang="en-US" dirty="0" smtClean="0">
                <a:hlinkClick r:id="rId10"/>
              </a:rPr>
              <a:t>www.kdnuggets.com/2017/06/7-steps-mastering-data-preparation-python.html</a:t>
            </a:r>
            <a:endParaRPr lang="en-US" dirty="0" smtClean="0"/>
          </a:p>
          <a:p>
            <a:pPr>
              <a:buFont typeface="Wingdings" panose="05000000000000000000" pitchFamily="2" charset="2"/>
              <a:buChar char="§"/>
            </a:pPr>
            <a:r>
              <a:rPr lang="en-US" dirty="0" smtClean="0"/>
              <a:t>Data Analytics</a:t>
            </a:r>
          </a:p>
          <a:p>
            <a:pPr lvl="1">
              <a:buFont typeface="Wingdings" panose="05000000000000000000" pitchFamily="2" charset="2"/>
              <a:buChar char="§"/>
            </a:pPr>
            <a:r>
              <a:rPr lang="en-US" dirty="0">
                <a:hlinkClick r:id="rId11"/>
              </a:rPr>
              <a:t>https://</a:t>
            </a:r>
            <a:r>
              <a:rPr lang="en-US" dirty="0" smtClean="0">
                <a:hlinkClick r:id="rId11"/>
              </a:rPr>
              <a:t>www.simplilearn.com/data-science-vs-big-data-vs-data-analytics-article</a:t>
            </a:r>
            <a:endParaRPr lang="en-US" dirty="0" smtClean="0"/>
          </a:p>
          <a:p>
            <a:pPr lvl="1">
              <a:buFont typeface="Wingdings" panose="05000000000000000000" pitchFamily="2" charset="2"/>
              <a:buChar char="§"/>
            </a:pPr>
            <a:r>
              <a:rPr lang="en-US" dirty="0">
                <a:hlinkClick r:id="rId12"/>
              </a:rPr>
              <a:t>https://</a:t>
            </a:r>
            <a:r>
              <a:rPr lang="en-US" dirty="0" smtClean="0">
                <a:hlinkClick r:id="rId12"/>
              </a:rPr>
              <a:t>searchdatamanagement.techtarget.com/definition/data-analytics</a:t>
            </a:r>
            <a:endParaRPr lang="en-US" dirty="0" smtClean="0"/>
          </a:p>
          <a:p>
            <a:pPr>
              <a:buFont typeface="Wingdings" panose="05000000000000000000" pitchFamily="2" charset="2"/>
              <a:buChar char="§"/>
            </a:pPr>
            <a:r>
              <a:rPr lang="en-US" dirty="0" smtClean="0"/>
              <a:t>Data analytics Ethics</a:t>
            </a:r>
          </a:p>
          <a:p>
            <a:pPr lvl="1">
              <a:buFont typeface="Wingdings" panose="05000000000000000000" pitchFamily="2" charset="2"/>
              <a:buChar char="§"/>
            </a:pPr>
            <a:r>
              <a:rPr lang="en-US" dirty="0">
                <a:hlinkClick r:id="rId13"/>
              </a:rPr>
              <a:t>https://</a:t>
            </a:r>
            <a:r>
              <a:rPr lang="en-US" dirty="0" smtClean="0">
                <a:hlinkClick r:id="rId13"/>
              </a:rPr>
              <a:t>www.coursera.org/learn/data-science-ethics</a:t>
            </a:r>
            <a:endParaRPr lang="en-US" dirty="0" smtClean="0"/>
          </a:p>
          <a:p>
            <a:pPr lvl="1">
              <a:buFont typeface="Wingdings" panose="05000000000000000000" pitchFamily="2" charset="2"/>
              <a:buChar char="§"/>
            </a:pPr>
            <a:r>
              <a:rPr lang="en-US" dirty="0">
                <a:hlinkClick r:id="rId14"/>
              </a:rPr>
              <a:t>https://dssg.uchicago.edu/2015/09/18/an-ethical-checklist-for-data-science</a:t>
            </a:r>
            <a:r>
              <a:rPr lang="en-US" dirty="0" smtClean="0">
                <a:hlinkClick r:id="rId14"/>
              </a:rPr>
              <a:t>/</a:t>
            </a:r>
            <a:endParaRPr lang="en-US" dirty="0" smtClean="0"/>
          </a:p>
          <a:p>
            <a:pPr>
              <a:buFont typeface="Wingdings" panose="05000000000000000000" pitchFamily="2" charset="2"/>
              <a:buChar char="§"/>
            </a:pPr>
            <a:r>
              <a:rPr lang="en-US" dirty="0" smtClean="0"/>
              <a:t>Data analytics Challenges/ Concerns</a:t>
            </a:r>
          </a:p>
          <a:p>
            <a:pPr lvl="1">
              <a:buFont typeface="Wingdings" panose="05000000000000000000" pitchFamily="2" charset="2"/>
              <a:buChar char="§"/>
            </a:pPr>
            <a:r>
              <a:rPr lang="en-US" dirty="0">
                <a:hlinkClick r:id="rId15"/>
              </a:rPr>
              <a:t>https://www.forbes.com/sites/laurencebradford/2018/09/06/8-real-challenges-data-scientists-face/#</a:t>
            </a:r>
            <a:r>
              <a:rPr lang="en-US" dirty="0" smtClean="0">
                <a:hlinkClick r:id="rId15"/>
              </a:rPr>
              <a:t>7105dced6d99</a:t>
            </a:r>
            <a:endParaRPr lang="en-US" dirty="0" smtClean="0"/>
          </a:p>
          <a:p>
            <a:pPr lvl="1">
              <a:buFont typeface="Wingdings" panose="05000000000000000000" pitchFamily="2" charset="2"/>
              <a:buChar char="§"/>
            </a:pPr>
            <a:r>
              <a:rPr lang="en-US" dirty="0">
                <a:hlinkClick r:id="rId16"/>
              </a:rPr>
              <a:t>https://</a:t>
            </a:r>
            <a:r>
              <a:rPr lang="en-US" dirty="0" smtClean="0">
                <a:hlinkClick r:id="rId16"/>
              </a:rPr>
              <a:t>www.proschoolonline.com/blog/challenges-faced-by-data-scientists</a:t>
            </a:r>
            <a:endParaRPr lang="en-US" dirty="0" smtClean="0"/>
          </a:p>
          <a:p>
            <a:pPr lvl="1">
              <a:buFont typeface="Wingdings" panose="05000000000000000000" pitchFamily="2" charset="2"/>
              <a:buChar char="§"/>
            </a:pPr>
            <a:r>
              <a:rPr lang="en-US" dirty="0"/>
              <a:t>https://www.analyticsinsight.net/what-are-the-major-challenges-faced-by-data-scientists/</a:t>
            </a:r>
            <a:endParaRPr lang="en-US" dirty="0" smtClean="0"/>
          </a:p>
          <a:p>
            <a:pPr lvl="1">
              <a:buFont typeface="Wingdings" panose="05000000000000000000" pitchFamily="2" charset="2"/>
              <a:buChar char="§"/>
            </a:pPr>
            <a:endParaRPr lang="en-US" dirty="0"/>
          </a:p>
          <a:p>
            <a:endParaRPr lang="en-US" dirty="0"/>
          </a:p>
        </p:txBody>
      </p:sp>
      <p:sp>
        <p:nvSpPr>
          <p:cNvPr id="3" name="Content Placeholder 2"/>
          <p:cNvSpPr>
            <a:spLocks noGrp="1"/>
          </p:cNvSpPr>
          <p:nvPr>
            <p:ph sz="quarter" idx="10"/>
          </p:nvPr>
        </p:nvSpPr>
        <p:spPr/>
        <p:txBody>
          <a:bodyPr/>
          <a:lstStyle/>
          <a:p>
            <a:r>
              <a:rPr lang="en-US" dirty="0" smtClean="0"/>
              <a:t>References</a:t>
            </a:r>
            <a:endParaRPr lang="en-US" dirty="0"/>
          </a:p>
        </p:txBody>
      </p:sp>
    </p:spTree>
    <p:extLst>
      <p:ext uri="{BB962C8B-B14F-4D97-AF65-F5344CB8AC3E}">
        <p14:creationId xmlns:p14="http://schemas.microsoft.com/office/powerpoint/2010/main" val="2047473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Appendix</a:t>
            </a:r>
            <a:endParaRPr lang="en-US" dirty="0"/>
          </a:p>
        </p:txBody>
      </p:sp>
      <p:sp>
        <p:nvSpPr>
          <p:cNvPr id="5" name="Text Placeholder 4"/>
          <p:cNvSpPr>
            <a:spLocks noGrp="1"/>
          </p:cNvSpPr>
          <p:nvPr>
            <p:ph type="body" idx="1"/>
          </p:nvPr>
        </p:nvSpPr>
        <p:spPr/>
        <p:txBody>
          <a:bodyPr/>
          <a:lstStyle/>
          <a:p>
            <a:r>
              <a:rPr lang="en-US" dirty="0" smtClean="0"/>
              <a:t>Additional Slides</a:t>
            </a:r>
            <a:endParaRPr lang="en-US" dirty="0"/>
          </a:p>
        </p:txBody>
      </p:sp>
    </p:spTree>
    <p:extLst>
      <p:ext uri="{BB962C8B-B14F-4D97-AF65-F5344CB8AC3E}">
        <p14:creationId xmlns:p14="http://schemas.microsoft.com/office/powerpoint/2010/main" val="1338836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1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1" name="object 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2" name="object 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1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3" name="object 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4" name="object 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25" name="object 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548640" y="1664773"/>
            <a:ext cx="8122774" cy="261887"/>
          </a:xfrm>
          <a:prstGeom prst="rect">
            <a:avLst/>
          </a:prstGeom>
        </p:spPr>
        <p:txBody>
          <a:bodyPr vert="horz" wrap="none" lIns="0" tIns="0" rIns="0" bIns="0" rtlCol="0">
            <a:spAutoFit/>
          </a:bodyPr>
          <a:lstStyle/>
          <a:p>
            <a:pPr marL="0">
              <a:lnSpc>
                <a:spcPct val="100000"/>
              </a:lnSpc>
            </a:pPr>
            <a:r>
              <a:rPr sz="2200" spc="10" dirty="0">
                <a:latin typeface="Arial"/>
                <a:cs typeface="Arial"/>
              </a:rPr>
              <a:t>Traditionally, the data that we had was mostly structured and</a:t>
            </a:r>
            <a:endParaRPr sz="2200">
              <a:latin typeface="Arial"/>
              <a:cs typeface="Arial"/>
            </a:endParaRPr>
          </a:p>
        </p:txBody>
      </p:sp>
      <p:sp>
        <p:nvSpPr>
          <p:cNvPr id="4" name="text 1"/>
          <p:cNvSpPr txBox="1"/>
          <p:nvPr/>
        </p:nvSpPr>
        <p:spPr>
          <a:xfrm>
            <a:off x="548640" y="2000709"/>
            <a:ext cx="8122096" cy="261601"/>
          </a:xfrm>
          <a:prstGeom prst="rect">
            <a:avLst/>
          </a:prstGeom>
        </p:spPr>
        <p:txBody>
          <a:bodyPr vert="horz" wrap="none" lIns="0" tIns="0" rIns="0" bIns="0" rtlCol="0">
            <a:spAutoFit/>
          </a:bodyPr>
          <a:lstStyle/>
          <a:p>
            <a:pPr marL="0">
              <a:lnSpc>
                <a:spcPct val="100000"/>
              </a:lnSpc>
            </a:pPr>
            <a:r>
              <a:rPr sz="2200" spc="10" dirty="0">
                <a:latin typeface="Arial"/>
                <a:cs typeface="Arial"/>
              </a:rPr>
              <a:t>small in size, which could be analyzed by using the simple BI</a:t>
            </a:r>
            <a:endParaRPr sz="2200">
              <a:latin typeface="Arial"/>
              <a:cs typeface="Arial"/>
            </a:endParaRPr>
          </a:p>
        </p:txBody>
      </p:sp>
      <p:sp>
        <p:nvSpPr>
          <p:cNvPr id="5" name="text 1"/>
          <p:cNvSpPr txBox="1"/>
          <p:nvPr/>
        </p:nvSpPr>
        <p:spPr>
          <a:xfrm>
            <a:off x="548640" y="2335989"/>
            <a:ext cx="746680" cy="261601"/>
          </a:xfrm>
          <a:prstGeom prst="rect">
            <a:avLst/>
          </a:prstGeom>
        </p:spPr>
        <p:txBody>
          <a:bodyPr vert="horz" wrap="none" lIns="0" tIns="0" rIns="0" bIns="0" rtlCol="0">
            <a:spAutoFit/>
          </a:bodyPr>
          <a:lstStyle/>
          <a:p>
            <a:pPr marL="0">
              <a:lnSpc>
                <a:spcPct val="100000"/>
              </a:lnSpc>
            </a:pPr>
            <a:r>
              <a:rPr sz="2200" spc="10" dirty="0">
                <a:latin typeface="Arial"/>
                <a:cs typeface="Arial"/>
              </a:rPr>
              <a:t>tools.</a:t>
            </a:r>
            <a:endParaRPr sz="2200">
              <a:latin typeface="Arial"/>
              <a:cs typeface="Arial"/>
            </a:endParaRPr>
          </a:p>
        </p:txBody>
      </p:sp>
      <p:sp>
        <p:nvSpPr>
          <p:cNvPr id="6" name="text 1"/>
          <p:cNvSpPr txBox="1"/>
          <p:nvPr/>
        </p:nvSpPr>
        <p:spPr>
          <a:xfrm>
            <a:off x="548640" y="3006273"/>
            <a:ext cx="854342" cy="261886"/>
          </a:xfrm>
          <a:prstGeom prst="rect">
            <a:avLst/>
          </a:prstGeom>
        </p:spPr>
        <p:txBody>
          <a:bodyPr vert="horz" wrap="none" lIns="0" tIns="0" rIns="0" bIns="0" rtlCol="0">
            <a:spAutoFit/>
          </a:bodyPr>
          <a:lstStyle/>
          <a:p>
            <a:pPr marL="0">
              <a:lnSpc>
                <a:spcPct val="100000"/>
              </a:lnSpc>
            </a:pPr>
            <a:r>
              <a:rPr sz="2200" spc="10" dirty="0">
                <a:latin typeface="Arial"/>
                <a:cs typeface="Arial"/>
              </a:rPr>
              <a:t>Unlike</a:t>
            </a:r>
            <a:endParaRPr sz="2200">
              <a:latin typeface="Arial"/>
              <a:cs typeface="Arial"/>
            </a:endParaRPr>
          </a:p>
        </p:txBody>
      </p:sp>
      <p:sp>
        <p:nvSpPr>
          <p:cNvPr id="7" name="text 1"/>
          <p:cNvSpPr txBox="1"/>
          <p:nvPr/>
        </p:nvSpPr>
        <p:spPr>
          <a:xfrm>
            <a:off x="1559306" y="3006273"/>
            <a:ext cx="1072056" cy="261886"/>
          </a:xfrm>
          <a:prstGeom prst="rect">
            <a:avLst/>
          </a:prstGeom>
        </p:spPr>
        <p:txBody>
          <a:bodyPr vert="horz" wrap="none" lIns="0" tIns="0" rIns="0" bIns="0" rtlCol="0">
            <a:spAutoFit/>
          </a:bodyPr>
          <a:lstStyle/>
          <a:p>
            <a:pPr marL="0">
              <a:lnSpc>
                <a:spcPct val="100000"/>
              </a:lnSpc>
            </a:pPr>
            <a:r>
              <a:rPr sz="2200" spc="10" dirty="0">
                <a:latin typeface="Arial"/>
                <a:cs typeface="Arial"/>
              </a:rPr>
              <a:t>data  in</a:t>
            </a:r>
            <a:endParaRPr sz="2200">
              <a:latin typeface="Arial"/>
              <a:cs typeface="Arial"/>
            </a:endParaRPr>
          </a:p>
        </p:txBody>
      </p:sp>
      <p:sp>
        <p:nvSpPr>
          <p:cNvPr id="8" name="text 1"/>
          <p:cNvSpPr txBox="1"/>
          <p:nvPr/>
        </p:nvSpPr>
        <p:spPr>
          <a:xfrm>
            <a:off x="2786507" y="3006273"/>
            <a:ext cx="466129" cy="261886"/>
          </a:xfrm>
          <a:prstGeom prst="rect">
            <a:avLst/>
          </a:prstGeom>
        </p:spPr>
        <p:txBody>
          <a:bodyPr vert="horz" wrap="none" lIns="0" tIns="0" rIns="0" bIns="0" rtlCol="0">
            <a:spAutoFit/>
          </a:bodyPr>
          <a:lstStyle/>
          <a:p>
            <a:pPr marL="0">
              <a:lnSpc>
                <a:spcPct val="100000"/>
              </a:lnSpc>
            </a:pPr>
            <a:r>
              <a:rPr sz="2200" spc="10" dirty="0">
                <a:latin typeface="Arial"/>
                <a:cs typeface="Arial"/>
              </a:rPr>
              <a:t>the</a:t>
            </a:r>
            <a:endParaRPr sz="2200">
              <a:latin typeface="Arial"/>
              <a:cs typeface="Arial"/>
            </a:endParaRPr>
          </a:p>
        </p:txBody>
      </p:sp>
      <p:sp>
        <p:nvSpPr>
          <p:cNvPr id="9" name="text 1"/>
          <p:cNvSpPr txBox="1"/>
          <p:nvPr/>
        </p:nvSpPr>
        <p:spPr>
          <a:xfrm>
            <a:off x="3408299" y="3006273"/>
            <a:ext cx="1287935" cy="261886"/>
          </a:xfrm>
          <a:prstGeom prst="rect">
            <a:avLst/>
          </a:prstGeom>
        </p:spPr>
        <p:txBody>
          <a:bodyPr vert="horz" wrap="none" lIns="0" tIns="0" rIns="0" bIns="0" rtlCol="0">
            <a:spAutoFit/>
          </a:bodyPr>
          <a:lstStyle/>
          <a:p>
            <a:pPr marL="0">
              <a:lnSpc>
                <a:spcPct val="100000"/>
              </a:lnSpc>
            </a:pPr>
            <a:r>
              <a:rPr sz="2200" spc="10" dirty="0">
                <a:latin typeface="Arial"/>
                <a:cs typeface="Arial"/>
              </a:rPr>
              <a:t>traditional</a:t>
            </a:r>
            <a:endParaRPr sz="2200">
              <a:latin typeface="Arial"/>
              <a:cs typeface="Arial"/>
            </a:endParaRPr>
          </a:p>
        </p:txBody>
      </p:sp>
      <p:sp>
        <p:nvSpPr>
          <p:cNvPr id="10" name="text 1"/>
          <p:cNvSpPr txBox="1"/>
          <p:nvPr/>
        </p:nvSpPr>
        <p:spPr>
          <a:xfrm>
            <a:off x="4853305" y="3006273"/>
            <a:ext cx="1099198" cy="261886"/>
          </a:xfrm>
          <a:prstGeom prst="rect">
            <a:avLst/>
          </a:prstGeom>
        </p:spPr>
        <p:txBody>
          <a:bodyPr vert="horz" wrap="none" lIns="0" tIns="0" rIns="0" bIns="0" rtlCol="0">
            <a:spAutoFit/>
          </a:bodyPr>
          <a:lstStyle/>
          <a:p>
            <a:pPr marL="0">
              <a:lnSpc>
                <a:spcPct val="100000"/>
              </a:lnSpc>
            </a:pPr>
            <a:r>
              <a:rPr sz="2200" spc="10" dirty="0">
                <a:latin typeface="Arial"/>
                <a:cs typeface="Arial"/>
              </a:rPr>
              <a:t>systems</a:t>
            </a:r>
            <a:endParaRPr sz="2200">
              <a:latin typeface="Arial"/>
              <a:cs typeface="Arial"/>
            </a:endParaRPr>
          </a:p>
        </p:txBody>
      </p:sp>
      <p:sp>
        <p:nvSpPr>
          <p:cNvPr id="11" name="text 1"/>
          <p:cNvSpPr txBox="1"/>
          <p:nvPr/>
        </p:nvSpPr>
        <p:spPr>
          <a:xfrm>
            <a:off x="6109081" y="3006273"/>
            <a:ext cx="791801" cy="261886"/>
          </a:xfrm>
          <a:prstGeom prst="rect">
            <a:avLst/>
          </a:prstGeom>
        </p:spPr>
        <p:txBody>
          <a:bodyPr vert="horz" wrap="none" lIns="0" tIns="0" rIns="0" bIns="0" rtlCol="0">
            <a:spAutoFit/>
          </a:bodyPr>
          <a:lstStyle/>
          <a:p>
            <a:pPr marL="0">
              <a:lnSpc>
                <a:spcPct val="100000"/>
              </a:lnSpc>
            </a:pPr>
            <a:r>
              <a:rPr sz="2200" spc="10" dirty="0">
                <a:latin typeface="Arial"/>
                <a:cs typeface="Arial"/>
              </a:rPr>
              <a:t>which</a:t>
            </a:r>
            <a:endParaRPr sz="2200">
              <a:latin typeface="Arial"/>
              <a:cs typeface="Arial"/>
            </a:endParaRPr>
          </a:p>
        </p:txBody>
      </p:sp>
      <p:sp>
        <p:nvSpPr>
          <p:cNvPr id="12" name="text 1"/>
          <p:cNvSpPr txBox="1"/>
          <p:nvPr/>
        </p:nvSpPr>
        <p:spPr>
          <a:xfrm>
            <a:off x="7057390" y="3006273"/>
            <a:ext cx="574029" cy="261886"/>
          </a:xfrm>
          <a:prstGeom prst="rect">
            <a:avLst/>
          </a:prstGeom>
        </p:spPr>
        <p:txBody>
          <a:bodyPr vert="horz" wrap="none" lIns="0" tIns="0" rIns="0" bIns="0" rtlCol="0">
            <a:spAutoFit/>
          </a:bodyPr>
          <a:lstStyle/>
          <a:p>
            <a:pPr marL="0">
              <a:lnSpc>
                <a:spcPct val="100000"/>
              </a:lnSpc>
            </a:pPr>
            <a:r>
              <a:rPr sz="2200" spc="10" dirty="0">
                <a:latin typeface="Arial"/>
                <a:cs typeface="Arial"/>
              </a:rPr>
              <a:t>was</a:t>
            </a:r>
            <a:endParaRPr sz="2200">
              <a:latin typeface="Arial"/>
              <a:cs typeface="Arial"/>
            </a:endParaRPr>
          </a:p>
        </p:txBody>
      </p:sp>
      <p:sp>
        <p:nvSpPr>
          <p:cNvPr id="13" name="text 1"/>
          <p:cNvSpPr txBox="1"/>
          <p:nvPr/>
        </p:nvSpPr>
        <p:spPr>
          <a:xfrm>
            <a:off x="7787386" y="3006273"/>
            <a:ext cx="883937" cy="261886"/>
          </a:xfrm>
          <a:prstGeom prst="rect">
            <a:avLst/>
          </a:prstGeom>
        </p:spPr>
        <p:txBody>
          <a:bodyPr vert="horz" wrap="none" lIns="0" tIns="0" rIns="0" bIns="0" rtlCol="0">
            <a:spAutoFit/>
          </a:bodyPr>
          <a:lstStyle/>
          <a:p>
            <a:pPr marL="0">
              <a:lnSpc>
                <a:spcPct val="100000"/>
              </a:lnSpc>
            </a:pPr>
            <a:r>
              <a:rPr sz="2200" spc="10" dirty="0">
                <a:latin typeface="Arial"/>
                <a:cs typeface="Arial"/>
              </a:rPr>
              <a:t>mostly</a:t>
            </a:r>
            <a:endParaRPr sz="2200">
              <a:latin typeface="Arial"/>
              <a:cs typeface="Arial"/>
            </a:endParaRPr>
          </a:p>
        </p:txBody>
      </p:sp>
      <p:sp>
        <p:nvSpPr>
          <p:cNvPr id="20" name="text 1"/>
          <p:cNvSpPr txBox="1"/>
          <p:nvPr/>
        </p:nvSpPr>
        <p:spPr>
          <a:xfrm>
            <a:off x="548640" y="3342083"/>
            <a:ext cx="8122635" cy="261600"/>
          </a:xfrm>
          <a:prstGeom prst="rect">
            <a:avLst/>
          </a:prstGeom>
        </p:spPr>
        <p:txBody>
          <a:bodyPr vert="horz" wrap="none" lIns="0" tIns="0" rIns="0" bIns="0" rtlCol="0">
            <a:spAutoFit/>
          </a:bodyPr>
          <a:lstStyle/>
          <a:p>
            <a:pPr marL="0">
              <a:lnSpc>
                <a:spcPct val="100000"/>
              </a:lnSpc>
            </a:pPr>
            <a:r>
              <a:rPr sz="2200" spc="10" dirty="0">
                <a:latin typeface="Arial"/>
                <a:cs typeface="Arial"/>
              </a:rPr>
              <a:t>structured, today most of the data is unstructured or semi-</a:t>
            </a:r>
            <a:endParaRPr sz="2200">
              <a:latin typeface="Arial"/>
              <a:cs typeface="Arial"/>
            </a:endParaRPr>
          </a:p>
        </p:txBody>
      </p:sp>
      <p:sp>
        <p:nvSpPr>
          <p:cNvPr id="26" name="text 1"/>
          <p:cNvSpPr txBox="1"/>
          <p:nvPr/>
        </p:nvSpPr>
        <p:spPr>
          <a:xfrm>
            <a:off x="548640" y="3677363"/>
            <a:ext cx="1398901" cy="261600"/>
          </a:xfrm>
          <a:prstGeom prst="rect">
            <a:avLst/>
          </a:prstGeom>
        </p:spPr>
        <p:txBody>
          <a:bodyPr vert="horz" wrap="none" lIns="0" tIns="0" rIns="0" bIns="0" rtlCol="0">
            <a:spAutoFit/>
          </a:bodyPr>
          <a:lstStyle/>
          <a:p>
            <a:pPr marL="0">
              <a:lnSpc>
                <a:spcPct val="100000"/>
              </a:lnSpc>
            </a:pPr>
            <a:r>
              <a:rPr sz="2200" spc="10" dirty="0">
                <a:latin typeface="Arial"/>
                <a:cs typeface="Arial"/>
              </a:rPr>
              <a:t>structured.</a:t>
            </a:r>
            <a:endParaRPr sz="2200">
              <a:latin typeface="Arial"/>
              <a:cs typeface="Arial"/>
            </a:endParaRPr>
          </a:p>
        </p:txBody>
      </p:sp>
      <p:sp>
        <p:nvSpPr>
          <p:cNvPr id="27"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5</a:t>
            </a:r>
            <a:endParaRPr sz="1300">
              <a:latin typeface="Calibri"/>
              <a:cs typeface="Calibri"/>
            </a:endParaRPr>
          </a:p>
        </p:txBody>
      </p:sp>
      <p:pic>
        <p:nvPicPr>
          <p:cNvPr id="1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5204" y="4012692"/>
            <a:ext cx="1827276" cy="1990344"/>
          </a:xfrm>
          <a:prstGeom prst="rect">
            <a:avLst/>
          </a:prstGeom>
        </p:spPr>
      </p:pic>
      <p:pic>
        <p:nvPicPr>
          <p:cNvPr id="1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7100" y="4081272"/>
            <a:ext cx="2209800" cy="1990344"/>
          </a:xfrm>
          <a:prstGeom prst="rect">
            <a:avLst/>
          </a:prstGeom>
        </p:spPr>
      </p:pic>
      <p:pic>
        <p:nvPicPr>
          <p:cNvPr id="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035552"/>
            <a:ext cx="1661160" cy="2020824"/>
          </a:xfrm>
          <a:prstGeom prst="rect">
            <a:avLst/>
          </a:prstGeom>
        </p:spPr>
      </p:pic>
      <p:sp>
        <p:nvSpPr>
          <p:cNvPr id="28" name="text 1"/>
          <p:cNvSpPr txBox="1"/>
          <p:nvPr/>
        </p:nvSpPr>
        <p:spPr>
          <a:xfrm>
            <a:off x="552370" y="428823"/>
            <a:ext cx="5238830" cy="461665"/>
          </a:xfrm>
          <a:prstGeom prst="rect">
            <a:avLst/>
          </a:prstGeom>
        </p:spPr>
        <p:txBody>
          <a:bodyPr vert="horz" lIns="91440" tIns="45720" rIns="91440" bIns="45720" rtlCol="0" anchor="ctr" anchorCtr="0">
            <a:noAutofit/>
          </a:bodyPr>
          <a:lstStyle>
            <a:defPPr>
              <a:defRPr lang="en-US"/>
            </a:defPPr>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Types of Data</a:t>
            </a:r>
          </a:p>
        </p:txBody>
      </p:sp>
    </p:spTree>
    <p:extLst>
      <p:ext uri="{BB962C8B-B14F-4D97-AF65-F5344CB8AC3E}">
        <p14:creationId xmlns:p14="http://schemas.microsoft.com/office/powerpoint/2010/main" val="42264530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7B89-28E7-4F2A-A0D6-D2EAF1EEBEF5}"/>
              </a:ext>
            </a:extLst>
          </p:cNvPr>
          <p:cNvSpPr>
            <a:spLocks noGrp="1"/>
          </p:cNvSpPr>
          <p:nvPr>
            <p:ph type="title"/>
          </p:nvPr>
        </p:nvSpPr>
        <p:spPr/>
        <p:txBody>
          <a:bodyPr/>
          <a:lstStyle/>
          <a:p>
            <a:r>
              <a:rPr lang="en-US" dirty="0"/>
              <a:t>Network Function Virtualization: Background</a:t>
            </a:r>
          </a:p>
        </p:txBody>
      </p:sp>
      <p:sp>
        <p:nvSpPr>
          <p:cNvPr id="4" name="Date Placeholder 3">
            <a:extLst>
              <a:ext uri="{FF2B5EF4-FFF2-40B4-BE49-F238E27FC236}">
                <a16:creationId xmlns:a16="http://schemas.microsoft.com/office/drawing/2014/main" id="{5B93B120-3BD9-487E-BCD6-418A78EC2A4D}"/>
              </a:ext>
            </a:extLst>
          </p:cNvPr>
          <p:cNvSpPr>
            <a:spLocks noGrp="1"/>
          </p:cNvSpPr>
          <p:nvPr>
            <p:ph type="dt" sz="half" idx="10"/>
          </p:nvPr>
        </p:nvSpPr>
        <p:spPr/>
        <p:txBody>
          <a:bodyPr/>
          <a:lstStyle/>
          <a:p>
            <a:pPr defTabSz="685800"/>
            <a:fld id="{5D1E2D5E-AC7B-4B37-9246-DABB8770DABE}" type="datetime1">
              <a:rPr lang="en-US">
                <a:solidFill>
                  <a:prstClr val="black">
                    <a:tint val="75000"/>
                  </a:prstClr>
                </a:solidFill>
                <a:latin typeface="Calibri" panose="020F0502020204030204"/>
              </a:rPr>
              <a:pPr defTabSz="685800"/>
              <a:t>6/14/2020</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8679090F-1290-4C84-B58C-F6910D31DD56}"/>
              </a:ext>
            </a:extLst>
          </p:cNvPr>
          <p:cNvSpPr>
            <a:spLocks noGrp="1"/>
          </p:cNvSpPr>
          <p:nvPr>
            <p:ph type="ftr" sz="quarter" idx="11"/>
          </p:nvPr>
        </p:nvSpPr>
        <p:spPr/>
        <p:txBody>
          <a:bodyPr/>
          <a:lstStyle/>
          <a:p>
            <a:pPr defTabSz="685800"/>
            <a:r>
              <a:rPr lang="en-US">
                <a:solidFill>
                  <a:prstClr val="black">
                    <a:tint val="75000"/>
                  </a:prstClr>
                </a:solidFill>
                <a:latin typeface="Calibri" panose="020F0502020204030204"/>
              </a:rPr>
              <a:t>CS ZG525 / CSI ZG525/ ES ZG526: ADVANCED COMPUTER NETWORKS</a:t>
            </a:r>
            <a:endParaRPr lang="en-US" dirty="0">
              <a:solidFill>
                <a:prstClr val="black">
                  <a:tint val="75000"/>
                </a:prstClr>
              </a:solidFill>
              <a:latin typeface="Calibri" panose="020F0502020204030204"/>
            </a:endParaRPr>
          </a:p>
        </p:txBody>
      </p:sp>
      <p:sp>
        <p:nvSpPr>
          <p:cNvPr id="6" name="Slide Number Placeholder 5">
            <a:extLst>
              <a:ext uri="{FF2B5EF4-FFF2-40B4-BE49-F238E27FC236}">
                <a16:creationId xmlns:a16="http://schemas.microsoft.com/office/drawing/2014/main" id="{A5BAFBA1-5C99-4A04-ADE9-FFBE34340808}"/>
              </a:ext>
            </a:extLst>
          </p:cNvPr>
          <p:cNvSpPr>
            <a:spLocks noGrp="1"/>
          </p:cNvSpPr>
          <p:nvPr>
            <p:ph type="sldNum" sz="quarter" idx="12"/>
          </p:nvPr>
        </p:nvSpPr>
        <p:spPr/>
        <p:txBody>
          <a:bodyPr/>
          <a:lstStyle/>
          <a:p>
            <a:pPr defTabSz="685800"/>
            <a:fld id="{29C7079E-14CB-49E3-8BA8-C540CEA3A588}" type="slidenum">
              <a:rPr lang="en-US">
                <a:solidFill>
                  <a:prstClr val="black">
                    <a:tint val="75000"/>
                  </a:prstClr>
                </a:solidFill>
                <a:latin typeface="Calibri" panose="020F0502020204030204"/>
              </a:rPr>
              <a:pPr defTabSz="685800"/>
              <a:t>40</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7CC38CB0-E901-4365-8DA8-C4B0BF78B777}"/>
              </a:ext>
            </a:extLst>
          </p:cNvPr>
          <p:cNvPicPr>
            <a:picLocks noChangeAspect="1"/>
          </p:cNvPicPr>
          <p:nvPr/>
        </p:nvPicPr>
        <p:blipFill>
          <a:blip r:embed="rId2"/>
          <a:stretch>
            <a:fillRect/>
          </a:stretch>
        </p:blipFill>
        <p:spPr>
          <a:xfrm>
            <a:off x="1374937" y="2400943"/>
            <a:ext cx="6394125" cy="1478903"/>
          </a:xfrm>
          <a:prstGeom prst="rect">
            <a:avLst/>
          </a:prstGeom>
        </p:spPr>
      </p:pic>
      <p:sp>
        <p:nvSpPr>
          <p:cNvPr id="8" name="Arrow: Chevron 7">
            <a:extLst>
              <a:ext uri="{FF2B5EF4-FFF2-40B4-BE49-F238E27FC236}">
                <a16:creationId xmlns:a16="http://schemas.microsoft.com/office/drawing/2014/main" id="{AC03CDDC-0A29-4FEA-A267-EBFC31A20389}"/>
              </a:ext>
            </a:extLst>
          </p:cNvPr>
          <p:cNvSpPr/>
          <p:nvPr/>
        </p:nvSpPr>
        <p:spPr>
          <a:xfrm rot="5400000">
            <a:off x="4296537" y="3592991"/>
            <a:ext cx="427831" cy="6895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pic>
        <p:nvPicPr>
          <p:cNvPr id="10" name="Picture 9">
            <a:extLst>
              <a:ext uri="{FF2B5EF4-FFF2-40B4-BE49-F238E27FC236}">
                <a16:creationId xmlns:a16="http://schemas.microsoft.com/office/drawing/2014/main" id="{9B52C763-6F7B-4EC9-83CD-612EEB67B958}"/>
              </a:ext>
            </a:extLst>
          </p:cNvPr>
          <p:cNvPicPr>
            <a:picLocks noChangeAspect="1"/>
          </p:cNvPicPr>
          <p:nvPr/>
        </p:nvPicPr>
        <p:blipFill>
          <a:blip r:embed="rId3"/>
          <a:stretch>
            <a:fillRect/>
          </a:stretch>
        </p:blipFill>
        <p:spPr>
          <a:xfrm>
            <a:off x="2623302" y="4160466"/>
            <a:ext cx="3879810" cy="1580723"/>
          </a:xfrm>
          <a:prstGeom prst="rect">
            <a:avLst/>
          </a:prstGeom>
        </p:spPr>
      </p:pic>
    </p:spTree>
    <p:extLst>
      <p:ext uri="{BB962C8B-B14F-4D97-AF65-F5344CB8AC3E}">
        <p14:creationId xmlns:p14="http://schemas.microsoft.com/office/powerpoint/2010/main" val="3193503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BBB-77B5-4CBE-8664-C1CCEC23072F}"/>
              </a:ext>
            </a:extLst>
          </p:cNvPr>
          <p:cNvSpPr>
            <a:spLocks noGrp="1"/>
          </p:cNvSpPr>
          <p:nvPr>
            <p:ph type="title"/>
          </p:nvPr>
        </p:nvSpPr>
        <p:spPr/>
        <p:txBody>
          <a:bodyPr/>
          <a:lstStyle/>
          <a:p>
            <a:r>
              <a:rPr lang="en-US" dirty="0"/>
              <a:t>SDN Architecture / Layers</a:t>
            </a:r>
          </a:p>
        </p:txBody>
      </p:sp>
      <p:sp>
        <p:nvSpPr>
          <p:cNvPr id="4" name="Date Placeholder 3">
            <a:extLst>
              <a:ext uri="{FF2B5EF4-FFF2-40B4-BE49-F238E27FC236}">
                <a16:creationId xmlns:a16="http://schemas.microsoft.com/office/drawing/2014/main" id="{DCE5840F-1664-4989-B852-3FFB0CF18874}"/>
              </a:ext>
            </a:extLst>
          </p:cNvPr>
          <p:cNvSpPr>
            <a:spLocks noGrp="1"/>
          </p:cNvSpPr>
          <p:nvPr>
            <p:ph type="dt" sz="half" idx="10"/>
          </p:nvPr>
        </p:nvSpPr>
        <p:spPr/>
        <p:txBody>
          <a:bodyPr/>
          <a:lstStyle/>
          <a:p>
            <a:pPr defTabSz="685800"/>
            <a:fld id="{5D1E2D5E-AC7B-4B37-9246-DABB8770DABE}" type="datetime1">
              <a:rPr lang="en-US">
                <a:solidFill>
                  <a:prstClr val="black">
                    <a:tint val="75000"/>
                  </a:prstClr>
                </a:solidFill>
                <a:latin typeface="Calibri" panose="020F0502020204030204"/>
              </a:rPr>
              <a:pPr defTabSz="685800"/>
              <a:t>6/14/2020</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9053CF71-62A7-4E88-8AFB-630AD9BAEC11}"/>
              </a:ext>
            </a:extLst>
          </p:cNvPr>
          <p:cNvSpPr>
            <a:spLocks noGrp="1"/>
          </p:cNvSpPr>
          <p:nvPr>
            <p:ph type="ftr" sz="quarter" idx="11"/>
          </p:nvPr>
        </p:nvSpPr>
        <p:spPr/>
        <p:txBody>
          <a:bodyPr/>
          <a:lstStyle/>
          <a:p>
            <a:pPr defTabSz="685800"/>
            <a:r>
              <a:rPr lang="en-US">
                <a:solidFill>
                  <a:prstClr val="black">
                    <a:tint val="75000"/>
                  </a:prstClr>
                </a:solidFill>
                <a:latin typeface="Calibri" panose="020F0502020204030204"/>
              </a:rPr>
              <a:t>CS ZG525 / CSI ZG525/ ES ZG526: ADVANCED COMPUTER NETWORKS</a:t>
            </a:r>
            <a:endParaRPr lang="en-US" dirty="0">
              <a:solidFill>
                <a:prstClr val="black">
                  <a:tint val="75000"/>
                </a:prstClr>
              </a:solidFill>
              <a:latin typeface="Calibri" panose="020F0502020204030204"/>
            </a:endParaRPr>
          </a:p>
        </p:txBody>
      </p:sp>
      <p:sp>
        <p:nvSpPr>
          <p:cNvPr id="6" name="Slide Number Placeholder 5">
            <a:extLst>
              <a:ext uri="{FF2B5EF4-FFF2-40B4-BE49-F238E27FC236}">
                <a16:creationId xmlns:a16="http://schemas.microsoft.com/office/drawing/2014/main" id="{C1BF9555-0C24-4977-97FE-4A37C801D7EB}"/>
              </a:ext>
            </a:extLst>
          </p:cNvPr>
          <p:cNvSpPr>
            <a:spLocks noGrp="1"/>
          </p:cNvSpPr>
          <p:nvPr>
            <p:ph type="sldNum" sz="quarter" idx="12"/>
          </p:nvPr>
        </p:nvSpPr>
        <p:spPr/>
        <p:txBody>
          <a:bodyPr/>
          <a:lstStyle/>
          <a:p>
            <a:pPr defTabSz="685800"/>
            <a:fld id="{29C7079E-14CB-49E3-8BA8-C540CEA3A588}" type="slidenum">
              <a:rPr lang="en-US">
                <a:solidFill>
                  <a:prstClr val="black">
                    <a:tint val="75000"/>
                  </a:prstClr>
                </a:solidFill>
                <a:latin typeface="Calibri" panose="020F0502020204030204"/>
              </a:rPr>
              <a:pPr defTabSz="685800"/>
              <a:t>41</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B411E730-1FEF-4177-A1D4-A04A42DFB10D}"/>
              </a:ext>
            </a:extLst>
          </p:cNvPr>
          <p:cNvPicPr>
            <a:picLocks noChangeAspect="1"/>
          </p:cNvPicPr>
          <p:nvPr/>
        </p:nvPicPr>
        <p:blipFill>
          <a:blip r:embed="rId2"/>
          <a:stretch>
            <a:fillRect/>
          </a:stretch>
        </p:blipFill>
        <p:spPr>
          <a:xfrm>
            <a:off x="2185713" y="2464918"/>
            <a:ext cx="4429675" cy="2956952"/>
          </a:xfrm>
          <a:prstGeom prst="rect">
            <a:avLst/>
          </a:prstGeom>
        </p:spPr>
      </p:pic>
      <p:sp>
        <p:nvSpPr>
          <p:cNvPr id="9" name="TextBox 8">
            <a:extLst>
              <a:ext uri="{FF2B5EF4-FFF2-40B4-BE49-F238E27FC236}">
                <a16:creationId xmlns:a16="http://schemas.microsoft.com/office/drawing/2014/main" id="{EDA5DB30-A31F-4665-A58C-2B915B20445C}"/>
              </a:ext>
            </a:extLst>
          </p:cNvPr>
          <p:cNvSpPr txBox="1"/>
          <p:nvPr/>
        </p:nvSpPr>
        <p:spPr>
          <a:xfrm>
            <a:off x="3448015" y="5428306"/>
            <a:ext cx="2090637" cy="219291"/>
          </a:xfrm>
          <a:prstGeom prst="rect">
            <a:avLst/>
          </a:prstGeom>
          <a:noFill/>
        </p:spPr>
        <p:txBody>
          <a:bodyPr wrap="none" rtlCol="0">
            <a:spAutoFit/>
          </a:bodyPr>
          <a:lstStyle/>
          <a:p>
            <a:pPr defTabSz="685800"/>
            <a:r>
              <a:rPr lang="en-US" sz="825" i="1" dirty="0">
                <a:solidFill>
                  <a:prstClr val="black"/>
                </a:solidFill>
                <a:latin typeface="Calibri" panose="020F0502020204030204"/>
              </a:rPr>
              <a:t>Image Source: Open Networking Foundation</a:t>
            </a:r>
          </a:p>
        </p:txBody>
      </p:sp>
    </p:spTree>
    <p:extLst>
      <p:ext uri="{BB962C8B-B14F-4D97-AF65-F5344CB8AC3E}">
        <p14:creationId xmlns:p14="http://schemas.microsoft.com/office/powerpoint/2010/main" val="30258495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3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41" name="object 4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2" name="object 4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43" name="object 4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44" name="object 4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45" name="object 4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pic>
        <p:nvPicPr>
          <p:cNvPr id="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48" y="1522476"/>
            <a:ext cx="7994904" cy="4700016"/>
          </a:xfrm>
          <a:prstGeom prst="rect">
            <a:avLst/>
          </a:prstGeom>
        </p:spPr>
      </p:pic>
      <p:sp>
        <p:nvSpPr>
          <p:cNvPr id="3" name="text 1"/>
          <p:cNvSpPr txBox="1"/>
          <p:nvPr/>
        </p:nvSpPr>
        <p:spPr>
          <a:xfrm>
            <a:off x="443483" y="429964"/>
            <a:ext cx="5728717" cy="461665"/>
          </a:xfrm>
          <a:prstGeom prst="rect">
            <a:avLst/>
          </a:prstGeom>
        </p:spPr>
        <p:txBody>
          <a:bodyPr vert="horz" lIns="91440" tIns="45720" rIns="91440" bIns="45720" rtlCol="0" anchor="ctr" anchorCtr="0">
            <a:noAutofit/>
          </a:bodyPr>
          <a:lstStyle>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Era of Data Science</a:t>
            </a:r>
          </a:p>
        </p:txBody>
      </p:sp>
    </p:spTree>
    <p:extLst>
      <p:ext uri="{BB962C8B-B14F-4D97-AF65-F5344CB8AC3E}">
        <p14:creationId xmlns:p14="http://schemas.microsoft.com/office/powerpoint/2010/main" val="2011488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2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26" name="object 2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7" name="object 2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2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28" name="object 2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29" name="object 2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30" name="object 3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548640" y="1664773"/>
            <a:ext cx="8124707" cy="261887"/>
          </a:xfrm>
          <a:prstGeom prst="rect">
            <a:avLst/>
          </a:prstGeom>
        </p:spPr>
        <p:txBody>
          <a:bodyPr vert="horz" wrap="none" lIns="0" tIns="0" rIns="0" bIns="0" rtlCol="0">
            <a:spAutoFit/>
          </a:bodyPr>
          <a:lstStyle/>
          <a:p>
            <a:pPr marL="0">
              <a:lnSpc>
                <a:spcPct val="100000"/>
              </a:lnSpc>
            </a:pPr>
            <a:r>
              <a:rPr sz="2200" spc="10" dirty="0">
                <a:latin typeface="Arial"/>
                <a:cs typeface="Arial"/>
              </a:rPr>
              <a:t>The  information  ladder  was  created  by  education  professor</a:t>
            </a:r>
            <a:endParaRPr sz="2200">
              <a:latin typeface="Arial"/>
              <a:cs typeface="Arial"/>
            </a:endParaRPr>
          </a:p>
        </p:txBody>
      </p:sp>
      <p:sp>
        <p:nvSpPr>
          <p:cNvPr id="4" name="text 1"/>
          <p:cNvSpPr txBox="1"/>
          <p:nvPr/>
        </p:nvSpPr>
        <p:spPr>
          <a:xfrm>
            <a:off x="548640" y="2000709"/>
            <a:ext cx="7652889" cy="261601"/>
          </a:xfrm>
          <a:prstGeom prst="rect">
            <a:avLst/>
          </a:prstGeom>
        </p:spPr>
        <p:txBody>
          <a:bodyPr vert="horz" wrap="none" lIns="0" tIns="0" rIns="0" bIns="0" rtlCol="0">
            <a:spAutoFit/>
          </a:bodyPr>
          <a:lstStyle/>
          <a:p>
            <a:pPr marL="0">
              <a:lnSpc>
                <a:spcPct val="100000"/>
              </a:lnSpc>
            </a:pPr>
            <a:r>
              <a:rPr sz="2200" spc="10" dirty="0">
                <a:latin typeface="Arial"/>
                <a:cs typeface="Arial"/>
              </a:rPr>
              <a:t>Norman Longworth to describe the stages in human learning.</a:t>
            </a:r>
            <a:endParaRPr sz="2200">
              <a:latin typeface="Arial"/>
              <a:cs typeface="Arial"/>
            </a:endParaRPr>
          </a:p>
        </p:txBody>
      </p:sp>
      <p:sp>
        <p:nvSpPr>
          <p:cNvPr id="5" name="text 1"/>
          <p:cNvSpPr txBox="1"/>
          <p:nvPr/>
        </p:nvSpPr>
        <p:spPr>
          <a:xfrm>
            <a:off x="548640" y="2335989"/>
            <a:ext cx="8122146" cy="261601"/>
          </a:xfrm>
          <a:prstGeom prst="rect">
            <a:avLst/>
          </a:prstGeom>
        </p:spPr>
        <p:txBody>
          <a:bodyPr vert="horz" wrap="none" lIns="0" tIns="0" rIns="0" bIns="0" rtlCol="0">
            <a:spAutoFit/>
          </a:bodyPr>
          <a:lstStyle/>
          <a:p>
            <a:pPr marL="0">
              <a:lnSpc>
                <a:spcPct val="100000"/>
              </a:lnSpc>
            </a:pPr>
            <a:r>
              <a:rPr sz="2200" spc="10" dirty="0">
                <a:latin typeface="Arial"/>
                <a:cs typeface="Arial"/>
              </a:rPr>
              <a:t>According to the ladder, a learner moves through the following</a:t>
            </a:r>
            <a:endParaRPr sz="2200">
              <a:latin typeface="Arial"/>
              <a:cs typeface="Arial"/>
            </a:endParaRPr>
          </a:p>
        </p:txBody>
      </p:sp>
      <p:sp>
        <p:nvSpPr>
          <p:cNvPr id="6" name="text 1"/>
          <p:cNvSpPr txBox="1"/>
          <p:nvPr/>
        </p:nvSpPr>
        <p:spPr>
          <a:xfrm>
            <a:off x="548640" y="2671269"/>
            <a:ext cx="5723125" cy="261600"/>
          </a:xfrm>
          <a:prstGeom prst="rect">
            <a:avLst/>
          </a:prstGeom>
        </p:spPr>
        <p:txBody>
          <a:bodyPr vert="horz" wrap="none" lIns="0" tIns="0" rIns="0" bIns="0" rtlCol="0">
            <a:spAutoFit/>
          </a:bodyPr>
          <a:lstStyle/>
          <a:p>
            <a:pPr marL="0">
              <a:lnSpc>
                <a:spcPct val="100000"/>
              </a:lnSpc>
            </a:pPr>
            <a:r>
              <a:rPr sz="2200" spc="10" dirty="0">
                <a:latin typeface="Arial"/>
                <a:cs typeface="Arial"/>
              </a:rPr>
              <a:t>progression to construct “wisdom”from “data”.</a:t>
            </a:r>
            <a:endParaRPr sz="2200">
              <a:latin typeface="Arial"/>
              <a:cs typeface="Arial"/>
            </a:endParaRPr>
          </a:p>
        </p:txBody>
      </p:sp>
      <p:sp>
        <p:nvSpPr>
          <p:cNvPr id="7" name="text 1"/>
          <p:cNvSpPr txBox="1"/>
          <p:nvPr/>
        </p:nvSpPr>
        <p:spPr>
          <a:xfrm>
            <a:off x="8625205" y="6324143"/>
            <a:ext cx="102920" cy="202996"/>
          </a:xfrm>
          <a:prstGeom prst="rect">
            <a:avLst/>
          </a:prstGeom>
        </p:spPr>
        <p:txBody>
          <a:bodyPr vert="horz" wrap="none" lIns="0" tIns="0" rIns="0" bIns="0" rtlCol="0">
            <a:spAutoFit/>
          </a:bodyPr>
          <a:lstStyle/>
          <a:p>
            <a:pPr marL="0">
              <a:lnSpc>
                <a:spcPct val="100000"/>
              </a:lnSpc>
            </a:pPr>
            <a:r>
              <a:rPr sz="1389" b="1" spc="10" dirty="0">
                <a:latin typeface="Calibri"/>
                <a:cs typeface="Calibri"/>
              </a:rPr>
              <a:t>6</a:t>
            </a:r>
            <a:endParaRPr sz="1300">
              <a:latin typeface="Calibri"/>
              <a:cs typeface="Calibri"/>
            </a:endParaRPr>
          </a:p>
        </p:txBody>
      </p:sp>
      <p:sp>
        <p:nvSpPr>
          <p:cNvPr id="8" name="text 1"/>
          <p:cNvSpPr txBox="1"/>
          <p:nvPr/>
        </p:nvSpPr>
        <p:spPr>
          <a:xfrm>
            <a:off x="381000" y="485837"/>
            <a:ext cx="5155624" cy="461665"/>
          </a:xfrm>
          <a:prstGeom prst="rect">
            <a:avLst/>
          </a:prstGeom>
        </p:spPr>
        <p:txBody>
          <a:bodyPr vert="horz" lIns="91440" tIns="45720" rIns="91440" bIns="45720" rtlCol="0" anchor="ctr" anchorCtr="0">
            <a:noAutofit/>
          </a:bodyPr>
          <a:lstStyle>
            <a:lvl1pPr indent="-342900">
              <a:lnSpc>
                <a:spcPts val="3600"/>
              </a:lnSpc>
              <a:spcBef>
                <a:spcPts val="0"/>
              </a:spcBef>
              <a:buFont typeface="Arial" pitchFamily="34" charset="0"/>
              <a:buNone/>
              <a:defRPr sz="3600" b="1" spc="-150" baseline="0">
                <a:latin typeface="Arial" pitchFamily="34" charset="0"/>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dirty="0"/>
              <a:t>Information Ladder</a:t>
            </a:r>
          </a:p>
        </p:txBody>
      </p:sp>
      <p:sp>
        <p:nvSpPr>
          <p:cNvPr id="9" name="text 1"/>
          <p:cNvSpPr txBox="1"/>
          <p:nvPr/>
        </p:nvSpPr>
        <p:spPr>
          <a:xfrm>
            <a:off x="1481963" y="3814318"/>
            <a:ext cx="837742" cy="214426"/>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Data </a:t>
            </a:r>
            <a:r>
              <a:rPr sz="1800" b="1" spc="10" dirty="0">
                <a:solidFill>
                  <a:srgbClr val="686868"/>
                </a:solidFill>
                <a:latin typeface="Arial"/>
                <a:cs typeface="Arial"/>
              </a:rPr>
              <a:t>→</a:t>
            </a:r>
            <a:endParaRPr sz="1800">
              <a:latin typeface="Arial"/>
              <a:cs typeface="Arial"/>
            </a:endParaRPr>
          </a:p>
        </p:txBody>
      </p:sp>
      <p:sp>
        <p:nvSpPr>
          <p:cNvPr id="10" name="text 1"/>
          <p:cNvSpPr txBox="1"/>
          <p:nvPr/>
        </p:nvSpPr>
        <p:spPr>
          <a:xfrm>
            <a:off x="1989454" y="4088362"/>
            <a:ext cx="1499802" cy="214713"/>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Information </a:t>
            </a:r>
            <a:r>
              <a:rPr sz="1800" b="1" spc="10" dirty="0">
                <a:solidFill>
                  <a:srgbClr val="686868"/>
                </a:solidFill>
                <a:latin typeface="Arial"/>
                <a:cs typeface="Arial"/>
              </a:rPr>
              <a:t>→</a:t>
            </a:r>
            <a:endParaRPr sz="1800">
              <a:latin typeface="Arial"/>
              <a:cs typeface="Arial"/>
            </a:endParaRPr>
          </a:p>
        </p:txBody>
      </p:sp>
      <p:sp>
        <p:nvSpPr>
          <p:cNvPr id="11" name="text 1"/>
          <p:cNvSpPr txBox="1"/>
          <p:nvPr/>
        </p:nvSpPr>
        <p:spPr>
          <a:xfrm>
            <a:off x="3158617" y="4363339"/>
            <a:ext cx="1485824" cy="214427"/>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Knowledge </a:t>
            </a:r>
            <a:r>
              <a:rPr sz="1800" b="1" spc="10" dirty="0">
                <a:solidFill>
                  <a:srgbClr val="686868"/>
                </a:solidFill>
                <a:latin typeface="Arial"/>
                <a:cs typeface="Arial"/>
              </a:rPr>
              <a:t>→</a:t>
            </a:r>
            <a:endParaRPr sz="1800">
              <a:latin typeface="Arial"/>
              <a:cs typeface="Arial"/>
            </a:endParaRPr>
          </a:p>
        </p:txBody>
      </p:sp>
      <p:sp>
        <p:nvSpPr>
          <p:cNvPr id="12" name="text 1"/>
          <p:cNvSpPr txBox="1"/>
          <p:nvPr/>
        </p:nvSpPr>
        <p:spPr>
          <a:xfrm>
            <a:off x="4225417" y="4637659"/>
            <a:ext cx="1842440" cy="214427"/>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Understanding </a:t>
            </a:r>
            <a:r>
              <a:rPr sz="1800" b="1" spc="10" dirty="0">
                <a:solidFill>
                  <a:srgbClr val="686868"/>
                </a:solidFill>
                <a:latin typeface="Arial"/>
                <a:cs typeface="Arial"/>
              </a:rPr>
              <a:t>→</a:t>
            </a:r>
            <a:endParaRPr sz="1800">
              <a:latin typeface="Arial"/>
              <a:cs typeface="Arial"/>
            </a:endParaRPr>
          </a:p>
        </p:txBody>
      </p:sp>
      <p:sp>
        <p:nvSpPr>
          <p:cNvPr id="13" name="text 1"/>
          <p:cNvSpPr txBox="1"/>
          <p:nvPr/>
        </p:nvSpPr>
        <p:spPr>
          <a:xfrm>
            <a:off x="5775706" y="4911979"/>
            <a:ext cx="1028497" cy="214427"/>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Insight </a:t>
            </a:r>
            <a:r>
              <a:rPr sz="1800" b="1" spc="10" dirty="0">
                <a:solidFill>
                  <a:srgbClr val="686868"/>
                </a:solidFill>
                <a:latin typeface="Arial"/>
                <a:cs typeface="Arial"/>
              </a:rPr>
              <a:t>→</a:t>
            </a:r>
            <a:endParaRPr sz="1800">
              <a:latin typeface="Arial"/>
              <a:cs typeface="Arial"/>
            </a:endParaRPr>
          </a:p>
        </p:txBody>
      </p:sp>
      <p:sp>
        <p:nvSpPr>
          <p:cNvPr id="14" name="text 1"/>
          <p:cNvSpPr txBox="1"/>
          <p:nvPr/>
        </p:nvSpPr>
        <p:spPr>
          <a:xfrm>
            <a:off x="6562343" y="5186299"/>
            <a:ext cx="887882" cy="214426"/>
          </a:xfrm>
          <a:prstGeom prst="rect">
            <a:avLst/>
          </a:prstGeom>
        </p:spPr>
        <p:txBody>
          <a:bodyPr vert="horz" wrap="none" lIns="0" tIns="0" rIns="0" bIns="0" rtlCol="0">
            <a:spAutoFit/>
          </a:bodyPr>
          <a:lstStyle/>
          <a:p>
            <a:pPr marL="0">
              <a:lnSpc>
                <a:spcPct val="100000"/>
              </a:lnSpc>
            </a:pPr>
            <a:r>
              <a:rPr sz="1800" spc="10" dirty="0">
                <a:solidFill>
                  <a:srgbClr val="686868"/>
                </a:solidFill>
                <a:latin typeface="Arial"/>
                <a:cs typeface="Arial"/>
              </a:rPr>
              <a:t>Wisdom</a:t>
            </a:r>
            <a:endParaRPr sz="1800">
              <a:latin typeface="Arial"/>
              <a:cs typeface="Arial"/>
            </a:endParaRPr>
          </a:p>
        </p:txBody>
      </p:sp>
    </p:spTree>
    <p:extLst>
      <p:ext uri="{BB962C8B-B14F-4D97-AF65-F5344CB8AC3E}">
        <p14:creationId xmlns:p14="http://schemas.microsoft.com/office/powerpoint/2010/main" val="2707188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33500"/>
            <a:ext cx="8229600" cy="4525963"/>
          </a:xfrm>
        </p:spPr>
        <p:txBody>
          <a:bodyPr>
            <a:normAutofit/>
          </a:bodyPr>
          <a:lstStyle/>
          <a:p>
            <a:r>
              <a:rPr lang="en-US" sz="2000" dirty="0"/>
              <a:t>Data science refers to areas of work concerned with </a:t>
            </a:r>
            <a:r>
              <a:rPr lang="en-US" sz="2000" dirty="0" smtClean="0"/>
              <a:t>various </a:t>
            </a:r>
            <a:r>
              <a:rPr lang="en-US" sz="2000" dirty="0"/>
              <a:t>fields related to large collection of </a:t>
            </a:r>
            <a:r>
              <a:rPr lang="en-US" sz="2000" dirty="0" smtClean="0"/>
              <a:t>data –</a:t>
            </a:r>
          </a:p>
          <a:p>
            <a:pPr lvl="1">
              <a:buFont typeface="Wingdings" panose="05000000000000000000" pitchFamily="2" charset="2"/>
              <a:buChar char="§"/>
            </a:pPr>
            <a:r>
              <a:rPr lang="en-US" sz="1800" dirty="0"/>
              <a:t>Data </a:t>
            </a:r>
            <a:r>
              <a:rPr lang="en-US" sz="1800" dirty="0" smtClean="0"/>
              <a:t>Acquisition / Collection</a:t>
            </a:r>
            <a:endParaRPr lang="en-US" sz="1800" dirty="0"/>
          </a:p>
          <a:p>
            <a:pPr lvl="1">
              <a:buFont typeface="Wingdings" panose="05000000000000000000" pitchFamily="2" charset="2"/>
              <a:buChar char="§"/>
            </a:pPr>
            <a:r>
              <a:rPr lang="en-US" sz="1800" dirty="0"/>
              <a:t>Data Management, preservation and archival</a:t>
            </a:r>
          </a:p>
          <a:p>
            <a:pPr lvl="1">
              <a:buFont typeface="Wingdings" panose="05000000000000000000" pitchFamily="2" charset="2"/>
              <a:buChar char="§"/>
            </a:pPr>
            <a:r>
              <a:rPr lang="en-US" sz="1800" dirty="0"/>
              <a:t>Data P</a:t>
            </a:r>
            <a:r>
              <a:rPr lang="en-US" sz="1800" dirty="0" smtClean="0"/>
              <a:t>reparation</a:t>
            </a:r>
          </a:p>
          <a:p>
            <a:pPr lvl="1">
              <a:buFont typeface="Wingdings" panose="05000000000000000000" pitchFamily="2" charset="2"/>
              <a:buChar char="§"/>
            </a:pPr>
            <a:r>
              <a:rPr lang="en-US" sz="1800" dirty="0" smtClean="0"/>
              <a:t>Data Modelling</a:t>
            </a:r>
            <a:endParaRPr lang="en-US" sz="1800" dirty="0"/>
          </a:p>
          <a:p>
            <a:pPr lvl="1">
              <a:buFont typeface="Wingdings" panose="05000000000000000000" pitchFamily="2" charset="2"/>
              <a:buChar char="§"/>
            </a:pPr>
            <a:r>
              <a:rPr lang="en-US" sz="1800" dirty="0"/>
              <a:t>Data </a:t>
            </a:r>
            <a:r>
              <a:rPr lang="en-US" sz="1800" dirty="0" smtClean="0"/>
              <a:t>Analytics </a:t>
            </a:r>
            <a:r>
              <a:rPr lang="en-US" sz="1800" dirty="0"/>
              <a:t>&amp; </a:t>
            </a:r>
            <a:r>
              <a:rPr lang="en-US" sz="1800" dirty="0" smtClean="0"/>
              <a:t>Visualization</a:t>
            </a:r>
          </a:p>
          <a:p>
            <a:pPr lvl="1">
              <a:buFont typeface="Wingdings" panose="05000000000000000000" pitchFamily="2" charset="2"/>
              <a:buChar char="§"/>
            </a:pPr>
            <a:endParaRPr lang="en-US" sz="1800" dirty="0"/>
          </a:p>
          <a:p>
            <a:pPr lvl="1">
              <a:buFont typeface="Wingdings" panose="05000000000000000000" pitchFamily="2" charset="2"/>
              <a:buChar char="§"/>
            </a:pPr>
            <a:endParaRPr lang="en-US" sz="1800" dirty="0" smtClean="0"/>
          </a:p>
          <a:p>
            <a:pPr marL="457200" lvl="1" indent="0">
              <a:buNone/>
            </a:pPr>
            <a:endParaRPr lang="en-US" sz="1800" dirty="0" smtClean="0">
              <a:solidFill>
                <a:schemeClr val="accent1"/>
              </a:solidFill>
            </a:endParaRPr>
          </a:p>
          <a:p>
            <a:pPr marL="457200" lvl="1" indent="0">
              <a:buNone/>
            </a:pPr>
            <a:endParaRPr lang="en-US" sz="1800" dirty="0">
              <a:solidFill>
                <a:schemeClr val="accent1"/>
              </a:solidFill>
            </a:endParaRPr>
          </a:p>
          <a:p>
            <a:pPr marL="457200" lvl="1" indent="0">
              <a:buNone/>
            </a:pPr>
            <a:endParaRPr lang="en-US" sz="1800" dirty="0" smtClean="0">
              <a:solidFill>
                <a:schemeClr val="accent1"/>
              </a:solidFill>
            </a:endParaRPr>
          </a:p>
          <a:p>
            <a:pPr marL="457200" lvl="1" indent="0">
              <a:buNone/>
            </a:pPr>
            <a:endParaRPr lang="en-US" sz="1800" dirty="0">
              <a:solidFill>
                <a:schemeClr val="accent1"/>
              </a:solidFill>
            </a:endParaRPr>
          </a:p>
          <a:p>
            <a:pPr marL="457200" lvl="1" indent="0">
              <a:buNone/>
            </a:pPr>
            <a:endParaRPr lang="en-US" sz="1800" dirty="0" smtClean="0">
              <a:solidFill>
                <a:schemeClr val="accent1"/>
              </a:solidFill>
            </a:endParaRPr>
          </a:p>
          <a:p>
            <a:endParaRPr lang="en-US" sz="2000" dirty="0"/>
          </a:p>
        </p:txBody>
      </p:sp>
      <p:sp>
        <p:nvSpPr>
          <p:cNvPr id="3" name="Content Placeholder 2"/>
          <p:cNvSpPr>
            <a:spLocks noGrp="1"/>
          </p:cNvSpPr>
          <p:nvPr>
            <p:ph sz="quarter" idx="10"/>
          </p:nvPr>
        </p:nvSpPr>
        <p:spPr/>
        <p:txBody>
          <a:bodyPr/>
          <a:lstStyle/>
          <a:p>
            <a:r>
              <a:rPr lang="en-US" dirty="0"/>
              <a:t>Data Science : Definition</a:t>
            </a:r>
          </a:p>
        </p:txBody>
      </p:sp>
      <p:graphicFrame>
        <p:nvGraphicFramePr>
          <p:cNvPr id="4" name="Content Placeholder 3"/>
          <p:cNvGraphicFramePr>
            <a:graphicFrameLocks/>
          </p:cNvGraphicFramePr>
          <p:nvPr>
            <p:extLst>
              <p:ext uri="{D42A27DB-BD31-4B8C-83A1-F6EECF244321}">
                <p14:modId xmlns:p14="http://schemas.microsoft.com/office/powerpoint/2010/main" val="2198779908"/>
              </p:ext>
            </p:extLst>
          </p:nvPr>
        </p:nvGraphicFramePr>
        <p:xfrm>
          <a:off x="-319088" y="3733800"/>
          <a:ext cx="65532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6873949" y="4191000"/>
            <a:ext cx="2133600" cy="20431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Artificial Intelligence</a:t>
            </a:r>
            <a:endParaRPr lang="en-US" dirty="0"/>
          </a:p>
        </p:txBody>
      </p:sp>
      <p:sp>
        <p:nvSpPr>
          <p:cNvPr id="5" name="Striped Right Arrow 4"/>
          <p:cNvSpPr/>
          <p:nvPr/>
        </p:nvSpPr>
        <p:spPr>
          <a:xfrm>
            <a:off x="5181600" y="4800600"/>
            <a:ext cx="1600200" cy="762000"/>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Prerequisite for AI</a:t>
            </a:r>
          </a:p>
        </p:txBody>
      </p:sp>
    </p:spTree>
    <p:extLst>
      <p:ext uri="{BB962C8B-B14F-4D97-AF65-F5344CB8AC3E}">
        <p14:creationId xmlns:p14="http://schemas.microsoft.com/office/powerpoint/2010/main" val="3653515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438471"/>
              </p:ext>
            </p:extLst>
          </p:nvPr>
        </p:nvGraphicFramePr>
        <p:xfrm>
          <a:off x="228599" y="1453544"/>
          <a:ext cx="8534400" cy="909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p:txBody>
          <a:bodyPr/>
          <a:lstStyle/>
          <a:p>
            <a:r>
              <a:rPr lang="en-US" dirty="0" smtClean="0"/>
              <a:t>Evolution of Data Storage &amp; Processing </a:t>
            </a:r>
            <a:endParaRPr lang="en-US" dirty="0"/>
          </a:p>
        </p:txBody>
      </p:sp>
      <p:sp>
        <p:nvSpPr>
          <p:cNvPr id="5" name="TextBox 4"/>
          <p:cNvSpPr txBox="1"/>
          <p:nvPr/>
        </p:nvSpPr>
        <p:spPr>
          <a:xfrm>
            <a:off x="318976" y="2412875"/>
            <a:ext cx="3086100" cy="1754326"/>
          </a:xfrm>
          <a:prstGeom prst="rect">
            <a:avLst/>
          </a:prstGeom>
          <a:noFill/>
        </p:spPr>
        <p:txBody>
          <a:bodyPr wrap="square" rtlCol="0">
            <a:spAutoFit/>
          </a:bodyPr>
          <a:lstStyle/>
          <a:p>
            <a:pPr marL="285750" indent="-285750">
              <a:buFontTx/>
              <a:buChar char="-"/>
            </a:pPr>
            <a:r>
              <a:rPr lang="en-US" dirty="0" smtClean="0"/>
              <a:t>Electronic Data Processing</a:t>
            </a:r>
          </a:p>
          <a:p>
            <a:pPr marL="285750" indent="-285750">
              <a:buFontTx/>
              <a:buChar char="-"/>
            </a:pPr>
            <a:r>
              <a:rPr lang="en-US" dirty="0" smtClean="0"/>
              <a:t>Expensive storage on local physical servers</a:t>
            </a:r>
          </a:p>
          <a:p>
            <a:pPr marL="285750" indent="-285750">
              <a:buFontTx/>
              <a:buChar char="-"/>
            </a:pPr>
            <a:r>
              <a:rPr lang="en-US" dirty="0"/>
              <a:t>Local storage of data; Limited access to data</a:t>
            </a:r>
          </a:p>
          <a:p>
            <a:pPr marL="285750" indent="-285750">
              <a:buFontTx/>
              <a:buChar char="-"/>
            </a:pPr>
            <a:r>
              <a:rPr lang="en-US" dirty="0" smtClean="0"/>
              <a:t>Low processing power</a:t>
            </a:r>
            <a:endParaRPr lang="en-US" dirty="0"/>
          </a:p>
        </p:txBody>
      </p:sp>
      <p:sp>
        <p:nvSpPr>
          <p:cNvPr id="6" name="TextBox 5"/>
          <p:cNvSpPr txBox="1"/>
          <p:nvPr/>
        </p:nvSpPr>
        <p:spPr>
          <a:xfrm>
            <a:off x="5620591" y="2425184"/>
            <a:ext cx="3104307" cy="1754326"/>
          </a:xfrm>
          <a:prstGeom prst="rect">
            <a:avLst/>
          </a:prstGeom>
          <a:noFill/>
        </p:spPr>
        <p:txBody>
          <a:bodyPr wrap="square" rtlCol="0">
            <a:spAutoFit/>
          </a:bodyPr>
          <a:lstStyle/>
          <a:p>
            <a:pPr marL="285750" indent="-285750">
              <a:buFontTx/>
              <a:buChar char="-"/>
            </a:pPr>
            <a:r>
              <a:rPr lang="en-US" dirty="0" smtClean="0"/>
              <a:t>Cloud Data Processing</a:t>
            </a:r>
          </a:p>
          <a:p>
            <a:pPr marL="285750" indent="-285750">
              <a:buFontTx/>
              <a:buChar char="-"/>
            </a:pPr>
            <a:r>
              <a:rPr lang="en-US" dirty="0" smtClean="0"/>
              <a:t>Cloud storage of data; free/easy </a:t>
            </a:r>
            <a:r>
              <a:rPr lang="en-US" dirty="0"/>
              <a:t>access to data</a:t>
            </a:r>
          </a:p>
          <a:p>
            <a:pPr marL="285750" indent="-285750">
              <a:buFontTx/>
              <a:buChar char="-"/>
            </a:pPr>
            <a:r>
              <a:rPr lang="en-US" dirty="0" smtClean="0"/>
              <a:t>Cheap storage on Cloud</a:t>
            </a:r>
          </a:p>
          <a:p>
            <a:pPr marL="285750" indent="-285750">
              <a:buFontTx/>
              <a:buChar char="-"/>
            </a:pPr>
            <a:r>
              <a:rPr lang="en-US" dirty="0" smtClean="0"/>
              <a:t>Extensive Cloud (GPUs) processing power </a:t>
            </a:r>
            <a:endParaRPr lang="en-US" dirty="0"/>
          </a:p>
        </p:txBody>
      </p:sp>
      <p:sp>
        <p:nvSpPr>
          <p:cNvPr id="7" name="Rectangle 6"/>
          <p:cNvSpPr/>
          <p:nvPr/>
        </p:nvSpPr>
        <p:spPr>
          <a:xfrm>
            <a:off x="3131728" y="2257728"/>
            <a:ext cx="2548634" cy="1569660"/>
          </a:xfrm>
          <a:prstGeom prst="rect">
            <a:avLst/>
          </a:prstGeom>
          <a:noFill/>
        </p:spPr>
        <p:txBody>
          <a:bodyPr wrap="square" lIns="91440" tIns="45720" rIns="91440" bIns="45720">
            <a:spAutoFit/>
          </a:bodyPr>
          <a:lstStyle/>
          <a:p>
            <a:pPr algn="ctr"/>
            <a:r>
              <a:rPr 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Key Factors leading to transition of EDP to Cloud Era </a:t>
            </a:r>
            <a:endPar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8" name="Diagram 7"/>
          <p:cNvGraphicFramePr/>
          <p:nvPr>
            <p:extLst>
              <p:ext uri="{D42A27DB-BD31-4B8C-83A1-F6EECF244321}">
                <p14:modId xmlns:p14="http://schemas.microsoft.com/office/powerpoint/2010/main" val="1101449902"/>
              </p:ext>
            </p:extLst>
          </p:nvPr>
        </p:nvGraphicFramePr>
        <p:xfrm>
          <a:off x="266699" y="4189526"/>
          <a:ext cx="8458199" cy="2438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Down Arrow 8"/>
          <p:cNvSpPr/>
          <p:nvPr/>
        </p:nvSpPr>
        <p:spPr>
          <a:xfrm>
            <a:off x="4192685" y="3849713"/>
            <a:ext cx="426719" cy="3465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93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81"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16" name="object 116"/>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17" name="object 117"/>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8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18" name="object 118"/>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19" name="object 119"/>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20" name="object 120"/>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pic>
        <p:nvPicPr>
          <p:cNvPr id="8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892807"/>
            <a:ext cx="8458200" cy="3992880"/>
          </a:xfrm>
          <a:prstGeom prst="rect">
            <a:avLst/>
          </a:prstGeom>
        </p:spPr>
      </p:pic>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spTree>
    <p:extLst>
      <p:ext uri="{BB962C8B-B14F-4D97-AF65-F5344CB8AC3E}">
        <p14:creationId xmlns:p14="http://schemas.microsoft.com/office/powerpoint/2010/main" val="1160502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ext 1"/>
          <p:cNvSpPr txBox="1"/>
          <p:nvPr/>
        </p:nvSpPr>
        <p:spPr>
          <a:xfrm>
            <a:off x="7372857" y="6652168"/>
            <a:ext cx="1718150" cy="131515"/>
          </a:xfrm>
          <a:prstGeom prst="rect">
            <a:avLst/>
          </a:prstGeom>
        </p:spPr>
        <p:txBody>
          <a:bodyPr vert="horz" wrap="none" lIns="0" tIns="0" rIns="0" bIns="0" rtlCol="0">
            <a:spAutoFit/>
          </a:bodyPr>
          <a:lstStyle/>
          <a:p>
            <a:pPr marL="0">
              <a:lnSpc>
                <a:spcPct val="100000"/>
              </a:lnSpc>
            </a:pPr>
            <a:r>
              <a:rPr sz="1100" b="1" spc="10" dirty="0">
                <a:solidFill>
                  <a:srgbClr val="101141"/>
                </a:solidFill>
                <a:latin typeface="Arial"/>
                <a:cs typeface="Arial"/>
              </a:rPr>
              <a:t>BITS </a:t>
            </a:r>
            <a:r>
              <a:rPr sz="1100" spc="10" dirty="0">
                <a:solidFill>
                  <a:srgbClr val="101141"/>
                </a:solidFill>
                <a:latin typeface="Arial"/>
                <a:cs typeface="Arial"/>
              </a:rPr>
              <a:t>Pilani, Pilani Campus</a:t>
            </a:r>
            <a:endParaRPr sz="1100">
              <a:latin typeface="Arial"/>
              <a:cs typeface="Arial"/>
            </a:endParaRPr>
          </a:p>
        </p:txBody>
      </p:sp>
      <p:pic>
        <p:nvPicPr>
          <p:cNvPr id="85"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0"/>
            <a:ext cx="2193036" cy="691896"/>
          </a:xfrm>
          <a:prstGeom prst="rect">
            <a:avLst/>
          </a:prstGeom>
        </p:spPr>
      </p:pic>
      <p:sp>
        <p:nvSpPr>
          <p:cNvPr id="121" name="object 121"/>
          <p:cNvSpPr/>
          <p:nvPr/>
        </p:nvSpPr>
        <p:spPr>
          <a:xfrm>
            <a:off x="4495800" y="65532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22" name="object 122"/>
          <p:cNvSpPr/>
          <p:nvPr/>
        </p:nvSpPr>
        <p:spPr>
          <a:xfrm>
            <a:off x="2133600" y="65532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pic>
        <p:nvPicPr>
          <p:cNvPr id="8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328" y="6553200"/>
            <a:ext cx="2328672" cy="45720"/>
          </a:xfrm>
          <a:prstGeom prst="rect">
            <a:avLst/>
          </a:prstGeom>
        </p:spPr>
      </p:pic>
      <p:sp>
        <p:nvSpPr>
          <p:cNvPr id="123" name="object 123"/>
          <p:cNvSpPr/>
          <p:nvPr/>
        </p:nvSpPr>
        <p:spPr>
          <a:xfrm>
            <a:off x="2362200"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76C2E5"/>
          </a:solidFill>
        </p:spPr>
        <p:txBody>
          <a:bodyPr wrap="square" lIns="0" tIns="0" rIns="0" bIns="0" rtlCol="0">
            <a:noAutofit/>
          </a:bodyPr>
          <a:lstStyle/>
          <a:p>
            <a:endParaRPr/>
          </a:p>
        </p:txBody>
      </p:sp>
      <p:sp>
        <p:nvSpPr>
          <p:cNvPr id="124" name="object 124"/>
          <p:cNvSpPr/>
          <p:nvPr/>
        </p:nvSpPr>
        <p:spPr>
          <a:xfrm>
            <a:off x="0" y="1295400"/>
            <a:ext cx="2362200" cy="45720"/>
          </a:xfrm>
          <a:custGeom>
            <a:avLst/>
            <a:gdLst/>
            <a:ahLst/>
            <a:cxnLst/>
            <a:rect l="l" t="t" r="r" b="b"/>
            <a:pathLst>
              <a:path w="2362200" h="45720">
                <a:moveTo>
                  <a:pt x="0" y="45720"/>
                </a:moveTo>
                <a:lnTo>
                  <a:pt x="0" y="0"/>
                </a:lnTo>
                <a:lnTo>
                  <a:pt x="2362200" y="0"/>
                </a:lnTo>
                <a:lnTo>
                  <a:pt x="2362200" y="45720"/>
                </a:lnTo>
                <a:lnTo>
                  <a:pt x="0" y="45720"/>
                </a:lnTo>
                <a:close/>
              </a:path>
            </a:pathLst>
          </a:custGeom>
          <a:solidFill>
            <a:srgbClr val="FCB017"/>
          </a:solidFill>
        </p:spPr>
        <p:txBody>
          <a:bodyPr wrap="square" lIns="0" tIns="0" rIns="0" bIns="0" rtlCol="0">
            <a:noAutofit/>
          </a:bodyPr>
          <a:lstStyle/>
          <a:p>
            <a:endParaRPr/>
          </a:p>
        </p:txBody>
      </p:sp>
      <p:sp>
        <p:nvSpPr>
          <p:cNvPr id="125" name="object 125"/>
          <p:cNvSpPr/>
          <p:nvPr/>
        </p:nvSpPr>
        <p:spPr>
          <a:xfrm>
            <a:off x="4681728" y="1295400"/>
            <a:ext cx="2328672" cy="45720"/>
          </a:xfrm>
          <a:custGeom>
            <a:avLst/>
            <a:gdLst/>
            <a:ahLst/>
            <a:cxnLst/>
            <a:rect l="l" t="t" r="r" b="b"/>
            <a:pathLst>
              <a:path w="2328672" h="45720">
                <a:moveTo>
                  <a:pt x="0" y="45720"/>
                </a:moveTo>
                <a:lnTo>
                  <a:pt x="0" y="0"/>
                </a:lnTo>
                <a:lnTo>
                  <a:pt x="2328672" y="0"/>
                </a:lnTo>
                <a:lnTo>
                  <a:pt x="2328672" y="45720"/>
                </a:lnTo>
                <a:lnTo>
                  <a:pt x="0" y="45720"/>
                </a:ln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274015" y="378230"/>
            <a:ext cx="4500810" cy="437426"/>
          </a:xfrm>
          <a:prstGeom prst="rect">
            <a:avLst/>
          </a:prstGeom>
        </p:spPr>
        <p:txBody>
          <a:bodyPr vert="horz" wrap="none" lIns="0" tIns="0" rIns="0" bIns="0" rtlCol="0">
            <a:spAutoFit/>
          </a:bodyPr>
          <a:lstStyle/>
          <a:p>
            <a:pPr marL="0">
              <a:lnSpc>
                <a:spcPct val="100000"/>
              </a:lnSpc>
            </a:pPr>
            <a:r>
              <a:rPr sz="3200" b="1" spc="10" dirty="0">
                <a:solidFill>
                  <a:srgbClr val="C00000"/>
                </a:solidFill>
                <a:latin typeface="Comic Sans MS"/>
                <a:cs typeface="Comic Sans MS"/>
              </a:rPr>
              <a:t>Applications/Examples</a:t>
            </a:r>
            <a:endParaRPr sz="3200">
              <a:latin typeface="Comic Sans MS"/>
              <a:cs typeface="Comic Sans MS"/>
            </a:endParaRPr>
          </a:p>
        </p:txBody>
      </p:sp>
      <p:pic>
        <p:nvPicPr>
          <p:cNvPr id="8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2" y="1502664"/>
            <a:ext cx="8753856" cy="4832604"/>
          </a:xfrm>
          <a:prstGeom prst="rect">
            <a:avLst/>
          </a:prstGeom>
        </p:spPr>
      </p:pic>
    </p:spTree>
    <p:extLst>
      <p:ext uri="{BB962C8B-B14F-4D97-AF65-F5344CB8AC3E}">
        <p14:creationId xmlns:p14="http://schemas.microsoft.com/office/powerpoint/2010/main" val="529948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5428</TotalTime>
  <Words>4866</Words>
  <Application>Microsoft Office PowerPoint</Application>
  <PresentationFormat>On-screen Show (4:3)</PresentationFormat>
  <Paragraphs>392</Paragraphs>
  <Slides>42</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BentonSans</vt:lpstr>
      <vt:lpstr>BentonSans Book</vt:lpstr>
      <vt:lpstr>Calibri</vt:lpstr>
      <vt:lpstr>Calibri Light</vt:lpstr>
      <vt:lpstr>Comic Sans MS</vt:lpstr>
      <vt:lpstr>Georgia</vt:lpstr>
      <vt:lpstr>Wingdings</vt:lpstr>
      <vt:lpstr>Office Theme</vt:lpstr>
      <vt:lpstr>1_Office Theme</vt:lpstr>
      <vt:lpstr>Introduction to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Network Function Virtualization: Background</vt:lpstr>
      <vt:lpstr>SDN Architecture / Layers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Sumita Narang</cp:lastModifiedBy>
  <cp:revision>99</cp:revision>
  <dcterms:created xsi:type="dcterms:W3CDTF">2019-01-11T06:17:47Z</dcterms:created>
  <dcterms:modified xsi:type="dcterms:W3CDTF">2020-06-14T06:17:55Z</dcterms:modified>
</cp:coreProperties>
</file>